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5" r:id="rId5"/>
    <p:sldId id="258" r:id="rId6"/>
    <p:sldId id="264" r:id="rId7"/>
    <p:sldId id="267" r:id="rId8"/>
    <p:sldId id="271" r:id="rId9"/>
    <p:sldId id="259" r:id="rId10"/>
    <p:sldId id="266" r:id="rId11"/>
    <p:sldId id="270" r:id="rId12"/>
    <p:sldId id="268" r:id="rId13"/>
    <p:sldId id="260" r:id="rId14"/>
    <p:sldId id="269" r:id="rId15"/>
    <p:sldId id="262" r:id="rId16"/>
    <p:sldId id="272" r:id="rId17"/>
    <p:sldId id="273" r:id="rId18"/>
    <p:sldId id="274" r:id="rId19"/>
    <p:sldId id="275" r:id="rId20"/>
    <p:sldId id="276" r:id="rId21"/>
    <p:sldId id="277" r:id="rId22"/>
    <p:sldId id="278" r:id="rId23"/>
    <p:sldId id="279" r:id="rId24"/>
    <p:sldId id="280" r:id="rId25"/>
    <p:sldId id="281" r:id="rId26"/>
    <p:sldId id="282" r:id="rId27"/>
    <p:sldId id="304"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0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05624C3-62D7-4386-A209-1651AE0E4252}" type="datetimeFigureOut">
              <a:rPr lang="en-US" smtClean="0"/>
              <a:pPr/>
              <a:t>7/23/2017</a:t>
            </a:fld>
            <a:endParaRPr lang="en-US"/>
          </a:p>
        </p:txBody>
      </p:sp>
      <p:sp>
        <p:nvSpPr>
          <p:cNvPr id="16" name="Slide Number Placeholder 15"/>
          <p:cNvSpPr>
            <a:spLocks noGrp="1"/>
          </p:cNvSpPr>
          <p:nvPr>
            <p:ph type="sldNum" sz="quarter" idx="11"/>
          </p:nvPr>
        </p:nvSpPr>
        <p:spPr/>
        <p:txBody>
          <a:bodyPr/>
          <a:lstStyle/>
          <a:p>
            <a:fld id="{054DA634-5BCB-4EB3-972A-9D761D209506}"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5624C3-62D7-4386-A209-1651AE0E4252}" type="datetimeFigureOut">
              <a:rPr lang="en-US" smtClean="0"/>
              <a:pPr/>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A634-5BCB-4EB3-972A-9D761D2095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5624C3-62D7-4386-A209-1651AE0E4252}" type="datetimeFigureOut">
              <a:rPr lang="en-US" smtClean="0"/>
              <a:pPr/>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A634-5BCB-4EB3-972A-9D761D2095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05624C3-62D7-4386-A209-1651AE0E4252}" type="datetimeFigureOut">
              <a:rPr lang="en-US" smtClean="0"/>
              <a:pPr/>
              <a:t>7/23/2017</a:t>
            </a:fld>
            <a:endParaRPr lang="en-US"/>
          </a:p>
        </p:txBody>
      </p:sp>
      <p:sp>
        <p:nvSpPr>
          <p:cNvPr id="15" name="Slide Number Placeholder 14"/>
          <p:cNvSpPr>
            <a:spLocks noGrp="1"/>
          </p:cNvSpPr>
          <p:nvPr>
            <p:ph type="sldNum" sz="quarter" idx="15"/>
          </p:nvPr>
        </p:nvSpPr>
        <p:spPr/>
        <p:txBody>
          <a:bodyPr/>
          <a:lstStyle>
            <a:lvl1pPr algn="ctr">
              <a:defRPr/>
            </a:lvl1pPr>
          </a:lstStyle>
          <a:p>
            <a:fld id="{054DA634-5BCB-4EB3-972A-9D761D209506}"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05624C3-62D7-4386-A209-1651AE0E4252}" type="datetimeFigureOut">
              <a:rPr lang="en-US" smtClean="0"/>
              <a:pPr/>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A634-5BCB-4EB3-972A-9D761D209506}"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05624C3-62D7-4386-A209-1651AE0E4252}" type="datetimeFigureOut">
              <a:rPr lang="en-US" smtClean="0"/>
              <a:pPr/>
              <a:t>7/23/2017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DA634-5BCB-4EB3-972A-9D761D209506}"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54DA634-5BCB-4EB3-972A-9D761D209506}"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05624C3-62D7-4386-A209-1651AE0E4252}" type="datetimeFigureOut">
              <a:rPr lang="en-US" smtClean="0"/>
              <a:pPr/>
              <a:t>7/23/2017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05624C3-62D7-4386-A209-1651AE0E4252}" type="datetimeFigureOut">
              <a:rPr lang="en-US" smtClean="0"/>
              <a:pPr/>
              <a:t>7/23/2017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DA634-5BCB-4EB3-972A-9D761D209506}"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624C3-62D7-4386-A209-1651AE0E4252}" type="datetimeFigureOut">
              <a:rPr lang="en-US" smtClean="0"/>
              <a:pPr/>
              <a:t>7/23/2017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DA634-5BCB-4EB3-972A-9D761D2095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05624C3-62D7-4386-A209-1651AE0E4252}" type="datetimeFigureOut">
              <a:rPr lang="en-US" smtClean="0"/>
              <a:pPr/>
              <a:t>7/23/2017</a:t>
            </a:fld>
            <a:endParaRPr lang="en-US"/>
          </a:p>
        </p:txBody>
      </p:sp>
      <p:sp>
        <p:nvSpPr>
          <p:cNvPr id="9" name="Slide Number Placeholder 8"/>
          <p:cNvSpPr>
            <a:spLocks noGrp="1"/>
          </p:cNvSpPr>
          <p:nvPr>
            <p:ph type="sldNum" sz="quarter" idx="15"/>
          </p:nvPr>
        </p:nvSpPr>
        <p:spPr/>
        <p:txBody>
          <a:bodyPr/>
          <a:lstStyle/>
          <a:p>
            <a:fld id="{054DA634-5BCB-4EB3-972A-9D761D209506}"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05624C3-62D7-4386-A209-1651AE0E4252}" type="datetimeFigureOut">
              <a:rPr lang="en-US" smtClean="0"/>
              <a:pPr/>
              <a:t>7/23/2017</a:t>
            </a:fld>
            <a:endParaRPr lang="en-US"/>
          </a:p>
        </p:txBody>
      </p:sp>
      <p:sp>
        <p:nvSpPr>
          <p:cNvPr id="9" name="Slide Number Placeholder 8"/>
          <p:cNvSpPr>
            <a:spLocks noGrp="1"/>
          </p:cNvSpPr>
          <p:nvPr>
            <p:ph type="sldNum" sz="quarter" idx="11"/>
          </p:nvPr>
        </p:nvSpPr>
        <p:spPr/>
        <p:txBody>
          <a:bodyPr/>
          <a:lstStyle/>
          <a:p>
            <a:fld id="{054DA634-5BCB-4EB3-972A-9D761D209506}"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05624C3-62D7-4386-A209-1651AE0E4252}" type="datetimeFigureOut">
              <a:rPr lang="en-US" smtClean="0"/>
              <a:pPr/>
              <a:t>7/23/2017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54DA634-5BCB-4EB3-972A-9D761D209506}"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vmnnqJm_4Pc&amp;safety_mode=true&amp;persist_safety_mode=1&amp;safe=active"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Miss </a:t>
            </a:r>
            <a:r>
              <a:rPr lang="en-US" dirty="0" err="1" smtClean="0"/>
              <a:t>Oberlander</a:t>
            </a:r>
            <a:endParaRPr lang="en-US" dirty="0"/>
          </a:p>
        </p:txBody>
      </p:sp>
      <p:sp>
        <p:nvSpPr>
          <p:cNvPr id="2" name="Title 1"/>
          <p:cNvSpPr>
            <a:spLocks noGrp="1"/>
          </p:cNvSpPr>
          <p:nvPr>
            <p:ph type="ctrTitle"/>
          </p:nvPr>
        </p:nvSpPr>
        <p:spPr/>
        <p:txBody>
          <a:bodyPr/>
          <a:lstStyle/>
          <a:p>
            <a:r>
              <a:rPr lang="en-US" dirty="0" smtClean="0"/>
              <a:t>Civil War Battles and Virginia Generals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800600"/>
            <a:ext cx="8229600" cy="2057400"/>
          </a:xfrm>
        </p:spPr>
        <p:txBody>
          <a:bodyPr>
            <a:normAutofit fontScale="92500"/>
          </a:bodyPr>
          <a:lstStyle/>
          <a:p>
            <a:r>
              <a:rPr lang="en-US" b="1" dirty="0" smtClean="0"/>
              <a:t>Battle of Fredericksburg</a:t>
            </a:r>
            <a:r>
              <a:rPr lang="en-US" dirty="0" smtClean="0"/>
              <a:t>, Dec. </a:t>
            </a:r>
            <a:r>
              <a:rPr lang="en-US" b="1" u="sng" dirty="0" smtClean="0"/>
              <a:t>1862</a:t>
            </a:r>
            <a:r>
              <a:rPr lang="en-US" dirty="0" smtClean="0"/>
              <a:t>: Robert E. Lee (South) vs. General Burnside (North).  Burnside was trying to cross the Rappahannock River and get closer to capturing Richmond.  </a:t>
            </a:r>
            <a:r>
              <a:rPr lang="en-US" b="1" u="sng" dirty="0" smtClean="0"/>
              <a:t>Confederates</a:t>
            </a:r>
            <a:r>
              <a:rPr lang="en-US" dirty="0" smtClean="0"/>
              <a:t> won this battle.  Union lost twice as many men as the Confederates.</a:t>
            </a:r>
            <a:endParaRPr lang="en-US" dirty="0"/>
          </a:p>
        </p:txBody>
      </p:sp>
      <p:pic>
        <p:nvPicPr>
          <p:cNvPr id="23554" name="Picture 2" descr="http://www.mortkunstler.com/product_images/285_2.jpg"/>
          <p:cNvPicPr>
            <a:picLocks noChangeAspect="1" noChangeArrowheads="1"/>
          </p:cNvPicPr>
          <p:nvPr/>
        </p:nvPicPr>
        <p:blipFill>
          <a:blip r:embed="rId2" cstate="print"/>
          <a:srcRect/>
          <a:stretch>
            <a:fillRect/>
          </a:stretch>
        </p:blipFill>
        <p:spPr bwMode="auto">
          <a:xfrm>
            <a:off x="828803" y="0"/>
            <a:ext cx="7476997" cy="4648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648200" cy="5029200"/>
          </a:xfrm>
        </p:spPr>
        <p:txBody>
          <a:bodyPr>
            <a:normAutofit fontScale="92500" lnSpcReduction="20000"/>
          </a:bodyPr>
          <a:lstStyle/>
          <a:p>
            <a:r>
              <a:rPr lang="en-US" b="1" dirty="0" smtClean="0"/>
              <a:t>James </a:t>
            </a:r>
            <a:r>
              <a:rPr lang="en-US" b="1" dirty="0" err="1" smtClean="0"/>
              <a:t>Ewell</a:t>
            </a:r>
            <a:r>
              <a:rPr lang="en-US" b="1" dirty="0" smtClean="0"/>
              <a:t> Brown "Jeb" Stuart</a:t>
            </a:r>
            <a:r>
              <a:rPr lang="en-US" dirty="0" smtClean="0"/>
              <a:t> </a:t>
            </a:r>
          </a:p>
          <a:p>
            <a:r>
              <a:rPr lang="en-US" dirty="0" smtClean="0"/>
              <a:t>US Army officer from Virginia and a Confederate States Army general during the American Civil War.</a:t>
            </a:r>
          </a:p>
          <a:p>
            <a:r>
              <a:rPr lang="en-US" dirty="0" smtClean="0"/>
              <a:t>Calvary commander (rode horses)</a:t>
            </a:r>
          </a:p>
          <a:p>
            <a:r>
              <a:rPr lang="en-US" dirty="0" smtClean="0"/>
              <a:t>Scout for reconnaissance (spy) missions </a:t>
            </a:r>
          </a:p>
          <a:p>
            <a:r>
              <a:rPr lang="en-US" dirty="0" smtClean="0"/>
              <a:t>“eyes and ears of the Confederate Army” (Lee)</a:t>
            </a:r>
          </a:p>
          <a:p>
            <a:r>
              <a:rPr lang="en-US" dirty="0" smtClean="0"/>
              <a:t>Important part of winning the Battle of Fredericksburg</a:t>
            </a:r>
          </a:p>
          <a:p>
            <a:endParaRPr lang="en-US" dirty="0" smtClean="0"/>
          </a:p>
        </p:txBody>
      </p:sp>
      <p:sp>
        <p:nvSpPr>
          <p:cNvPr id="3" name="Title 2"/>
          <p:cNvSpPr>
            <a:spLocks noGrp="1"/>
          </p:cNvSpPr>
          <p:nvPr>
            <p:ph type="title"/>
          </p:nvPr>
        </p:nvSpPr>
        <p:spPr/>
        <p:txBody>
          <a:bodyPr/>
          <a:lstStyle/>
          <a:p>
            <a:r>
              <a:rPr lang="en-US" dirty="0" smtClean="0"/>
              <a:t>J.E.B. Stuart</a:t>
            </a:r>
            <a:endParaRPr lang="en-US" dirty="0"/>
          </a:p>
        </p:txBody>
      </p:sp>
      <p:pic>
        <p:nvPicPr>
          <p:cNvPr id="1026" name="Picture 2" descr="http://24.media.tumblr.com/tumblr_leu7xwkaKm1qbe95po1_400.jpg"/>
          <p:cNvPicPr>
            <a:picLocks noChangeAspect="1" noChangeArrowheads="1"/>
          </p:cNvPicPr>
          <p:nvPr/>
        </p:nvPicPr>
        <p:blipFill>
          <a:blip r:embed="rId2" cstate="print"/>
          <a:srcRect/>
          <a:stretch>
            <a:fillRect/>
          </a:stretch>
        </p:blipFill>
        <p:spPr bwMode="auto">
          <a:xfrm>
            <a:off x="4971143" y="609600"/>
            <a:ext cx="4172857" cy="5257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3352800" cy="4572000"/>
          </a:xfrm>
        </p:spPr>
        <p:txBody>
          <a:bodyPr/>
          <a:lstStyle/>
          <a:p>
            <a:r>
              <a:rPr lang="en-US" dirty="0" smtClean="0"/>
              <a:t>Northern general</a:t>
            </a:r>
          </a:p>
          <a:p>
            <a:r>
              <a:rPr lang="en-US" dirty="0" smtClean="0"/>
              <a:t>Defeated by Confederates at Fredericksburg</a:t>
            </a:r>
          </a:p>
          <a:p>
            <a:r>
              <a:rPr lang="en-US" dirty="0" smtClean="0"/>
              <a:t>The word “side burns” comes from his name, because of his distinctive facial hair.</a:t>
            </a:r>
            <a:endParaRPr lang="en-US" dirty="0"/>
          </a:p>
        </p:txBody>
      </p:sp>
      <p:sp>
        <p:nvSpPr>
          <p:cNvPr id="3" name="Title 2"/>
          <p:cNvSpPr>
            <a:spLocks noGrp="1"/>
          </p:cNvSpPr>
          <p:nvPr>
            <p:ph type="title"/>
          </p:nvPr>
        </p:nvSpPr>
        <p:spPr/>
        <p:txBody>
          <a:bodyPr/>
          <a:lstStyle/>
          <a:p>
            <a:r>
              <a:rPr lang="en-US" dirty="0" smtClean="0"/>
              <a:t>General Burnside (Union)</a:t>
            </a:r>
            <a:endParaRPr lang="en-US" dirty="0"/>
          </a:p>
        </p:txBody>
      </p:sp>
      <p:pic>
        <p:nvPicPr>
          <p:cNvPr id="1026" name="Picture 2" descr="http://upload.wikimedia.org/wikipedia/commons/thumb/2/24/Ambrose_Burnside2.jpg/220px-Ambrose_Burnside2.jpg"/>
          <p:cNvPicPr>
            <a:picLocks noChangeAspect="1" noChangeArrowheads="1"/>
          </p:cNvPicPr>
          <p:nvPr/>
        </p:nvPicPr>
        <p:blipFill>
          <a:blip r:embed="rId2" cstate="print"/>
          <a:srcRect/>
          <a:stretch>
            <a:fillRect/>
          </a:stretch>
        </p:blipFill>
        <p:spPr bwMode="auto">
          <a:xfrm>
            <a:off x="5257800" y="1524000"/>
            <a:ext cx="3526221" cy="4648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534400" cy="2667000"/>
          </a:xfrm>
        </p:spPr>
        <p:txBody>
          <a:bodyPr>
            <a:normAutofit/>
          </a:bodyPr>
          <a:lstStyle/>
          <a:p>
            <a:r>
              <a:rPr lang="en-US" sz="3900" b="1" dirty="0" smtClean="0">
                <a:solidFill>
                  <a:schemeClr val="bg1"/>
                </a:solidFill>
                <a:effectLst>
                  <a:outerShdw blurRad="38100" dist="38100" dir="2700000" algn="tl">
                    <a:srgbClr val="000000">
                      <a:alpha val="43137"/>
                    </a:srgbClr>
                  </a:outerShdw>
                </a:effectLst>
              </a:rPr>
              <a:t>Burning of Richmond</a:t>
            </a:r>
            <a:r>
              <a:rPr lang="en-US" sz="3900" dirty="0" smtClean="0">
                <a:solidFill>
                  <a:schemeClr val="bg1"/>
                </a:solidFill>
                <a:effectLst>
                  <a:outerShdw blurRad="38100" dist="38100" dir="2700000" algn="tl">
                    <a:srgbClr val="000000">
                      <a:alpha val="43137"/>
                    </a:srgbClr>
                  </a:outerShdw>
                </a:effectLst>
              </a:rPr>
              <a:t/>
            </a:r>
            <a:br>
              <a:rPr lang="en-US" sz="3900" dirty="0" smtClean="0">
                <a:solidFill>
                  <a:schemeClr val="bg1"/>
                </a:solidFill>
                <a:effectLst>
                  <a:outerShdw blurRad="38100" dist="38100" dir="2700000" algn="tl">
                    <a:srgbClr val="000000">
                      <a:alpha val="43137"/>
                    </a:srgbClr>
                  </a:outerShdw>
                </a:effectLst>
              </a:rPr>
            </a:br>
            <a:r>
              <a:rPr lang="en-US" sz="3900" u="sng" dirty="0" smtClean="0">
                <a:solidFill>
                  <a:schemeClr val="bg1"/>
                </a:solidFill>
                <a:effectLst>
                  <a:outerShdw blurRad="38100" dist="38100" dir="2700000" algn="tl">
                    <a:srgbClr val="000000">
                      <a:alpha val="43137"/>
                    </a:srgbClr>
                  </a:outerShdw>
                </a:effectLst>
              </a:rPr>
              <a:t>capital</a:t>
            </a:r>
            <a:r>
              <a:rPr lang="en-US" sz="3900" dirty="0" smtClean="0">
                <a:solidFill>
                  <a:schemeClr val="bg1"/>
                </a:solidFill>
                <a:effectLst>
                  <a:outerShdw blurRad="38100" dist="38100" dir="2700000" algn="tl">
                    <a:srgbClr val="000000">
                      <a:alpha val="43137"/>
                    </a:srgbClr>
                  </a:outerShdw>
                </a:effectLst>
              </a:rPr>
              <a:t> of the Confederacy.  It fell to Northern General </a:t>
            </a:r>
            <a:r>
              <a:rPr lang="en-US" sz="3900" u="sng" dirty="0" smtClean="0">
                <a:solidFill>
                  <a:schemeClr val="bg1"/>
                </a:solidFill>
                <a:effectLst>
                  <a:outerShdw blurRad="38100" dist="38100" dir="2700000" algn="tl">
                    <a:srgbClr val="000000">
                      <a:alpha val="43137"/>
                    </a:srgbClr>
                  </a:outerShdw>
                </a:effectLst>
              </a:rPr>
              <a:t>Ulysses S. Grant </a:t>
            </a:r>
            <a:r>
              <a:rPr lang="en-US" sz="3900" dirty="0" smtClean="0">
                <a:solidFill>
                  <a:schemeClr val="bg1"/>
                </a:solidFill>
                <a:effectLst>
                  <a:outerShdw blurRad="38100" dist="38100" dir="2700000" algn="tl">
                    <a:srgbClr val="000000">
                      <a:alpha val="43137"/>
                    </a:srgbClr>
                  </a:outerShdw>
                </a:effectLst>
              </a:rPr>
              <a:t>and was </a:t>
            </a:r>
            <a:r>
              <a:rPr lang="en-US" sz="3900" u="sng" dirty="0" smtClean="0">
                <a:solidFill>
                  <a:schemeClr val="bg1"/>
                </a:solidFill>
                <a:effectLst>
                  <a:outerShdw blurRad="38100" dist="38100" dir="2700000" algn="tl">
                    <a:srgbClr val="000000">
                      <a:alpha val="43137"/>
                    </a:srgbClr>
                  </a:outerShdw>
                </a:effectLst>
              </a:rPr>
              <a:t>burned</a:t>
            </a:r>
            <a:r>
              <a:rPr lang="en-US" sz="3900" dirty="0" smtClean="0">
                <a:solidFill>
                  <a:schemeClr val="bg1"/>
                </a:solidFill>
                <a:effectLst>
                  <a:outerShdw blurRad="38100" dist="38100" dir="2700000" algn="tl">
                    <a:srgbClr val="000000">
                      <a:alpha val="43137"/>
                    </a:srgbClr>
                  </a:outerShdw>
                </a:effectLst>
              </a:rPr>
              <a:t> near the end of the war.</a:t>
            </a:r>
            <a:endParaRPr lang="en-US" sz="3900"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609600" y="3200400"/>
            <a:ext cx="1752600" cy="861774"/>
          </a:xfrm>
          <a:prstGeom prst="rect">
            <a:avLst/>
          </a:prstGeom>
          <a:noFill/>
        </p:spPr>
        <p:txBody>
          <a:bodyPr wrap="square" rtlCol="0">
            <a:spAutoFit/>
          </a:bodyPr>
          <a:lstStyle/>
          <a:p>
            <a:pPr algn="ctr"/>
            <a:r>
              <a:rPr lang="en-US" sz="2500" dirty="0" smtClean="0">
                <a:effectLst>
                  <a:outerShdw blurRad="38100" dist="38100" dir="2700000" algn="tl">
                    <a:srgbClr val="000000">
                      <a:alpha val="43137"/>
                    </a:srgbClr>
                  </a:outerShdw>
                </a:effectLst>
              </a:rPr>
              <a:t>Union won.  </a:t>
            </a:r>
            <a:endParaRPr lang="en-US" sz="2500" dirty="0">
              <a:effectLst>
                <a:outerShdw blurRad="38100" dist="38100" dir="2700000" algn="tl">
                  <a:srgbClr val="000000">
                    <a:alpha val="43137"/>
                  </a:srgbClr>
                </a:outerShdw>
              </a:effectLst>
            </a:endParaRPr>
          </a:p>
        </p:txBody>
      </p:sp>
      <p:pic>
        <p:nvPicPr>
          <p:cNvPr id="9" name="Picture 8" descr="816a.jpg"/>
          <p:cNvPicPr>
            <a:picLocks noChangeAspect="1"/>
          </p:cNvPicPr>
          <p:nvPr/>
        </p:nvPicPr>
        <p:blipFill>
          <a:blip r:embed="rId2" cstate="print"/>
          <a:stretch>
            <a:fillRect/>
          </a:stretch>
        </p:blipFill>
        <p:spPr>
          <a:xfrm>
            <a:off x="2438400" y="2794635"/>
            <a:ext cx="6172200" cy="40633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495800" cy="4572000"/>
          </a:xfrm>
        </p:spPr>
        <p:txBody>
          <a:bodyPr/>
          <a:lstStyle/>
          <a:p>
            <a:r>
              <a:rPr lang="en-US" dirty="0" smtClean="0"/>
              <a:t>Northern General </a:t>
            </a:r>
          </a:p>
          <a:p>
            <a:r>
              <a:rPr lang="en-US" dirty="0" smtClean="0"/>
              <a:t>Had many victories in western battles</a:t>
            </a:r>
          </a:p>
          <a:p>
            <a:r>
              <a:rPr lang="en-US" dirty="0" smtClean="0"/>
              <a:t>Later becomes the president of the United States</a:t>
            </a:r>
          </a:p>
          <a:p>
            <a:r>
              <a:rPr lang="en-US" dirty="0" smtClean="0"/>
              <a:t>Burned Richmond to make the Confederates give up</a:t>
            </a:r>
          </a:p>
          <a:p>
            <a:r>
              <a:rPr lang="en-US" dirty="0" smtClean="0"/>
              <a:t> Lee surrenders to Grant at Appomattox</a:t>
            </a:r>
            <a:endParaRPr lang="en-US" dirty="0"/>
          </a:p>
        </p:txBody>
      </p:sp>
      <p:sp>
        <p:nvSpPr>
          <p:cNvPr id="3" name="Title 2"/>
          <p:cNvSpPr>
            <a:spLocks noGrp="1"/>
          </p:cNvSpPr>
          <p:nvPr>
            <p:ph type="title"/>
          </p:nvPr>
        </p:nvSpPr>
        <p:spPr>
          <a:xfrm>
            <a:off x="381000" y="228600"/>
            <a:ext cx="8229600" cy="914400"/>
          </a:xfrm>
        </p:spPr>
        <p:txBody>
          <a:bodyPr/>
          <a:lstStyle/>
          <a:p>
            <a:r>
              <a:rPr lang="en-US" dirty="0" smtClean="0"/>
              <a:t>Ulysses S. Grant (Union)</a:t>
            </a:r>
            <a:endParaRPr lang="en-US" dirty="0"/>
          </a:p>
        </p:txBody>
      </p:sp>
      <p:pic>
        <p:nvPicPr>
          <p:cNvPr id="25604" name="Picture 4" descr="http://www.sonofthesouth.net/union-generals/ulysses-s-grant/ulysses-grant.jpg"/>
          <p:cNvPicPr>
            <a:picLocks noChangeAspect="1" noChangeArrowheads="1"/>
          </p:cNvPicPr>
          <p:nvPr/>
        </p:nvPicPr>
        <p:blipFill>
          <a:blip r:embed="rId2" cstate="print"/>
          <a:srcRect/>
          <a:stretch>
            <a:fillRect/>
          </a:stretch>
        </p:blipFill>
        <p:spPr bwMode="auto">
          <a:xfrm>
            <a:off x="4981575" y="1219200"/>
            <a:ext cx="4162425" cy="53721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200400"/>
            <a:ext cx="8458200" cy="3352800"/>
          </a:xfrm>
        </p:spPr>
        <p:txBody>
          <a:bodyPr>
            <a:normAutofit fontScale="90000"/>
          </a:bodyPr>
          <a:lstStyle/>
          <a:p>
            <a:r>
              <a:rPr lang="en-US" sz="3900" b="1" dirty="0" smtClean="0">
                <a:solidFill>
                  <a:schemeClr val="bg1"/>
                </a:solidFill>
                <a:effectLst>
                  <a:outerShdw blurRad="38100" dist="38100" dir="2700000" algn="tl">
                    <a:srgbClr val="000000">
                      <a:alpha val="43137"/>
                    </a:srgbClr>
                  </a:outerShdw>
                </a:effectLst>
              </a:rPr>
              <a:t>Surrender at Appomattox (Virginia)</a:t>
            </a:r>
            <a:br>
              <a:rPr lang="en-US" sz="3900" b="1" dirty="0" smtClean="0">
                <a:solidFill>
                  <a:schemeClr val="bg1"/>
                </a:solidFill>
                <a:effectLst>
                  <a:outerShdw blurRad="38100" dist="38100" dir="2700000" algn="tl">
                    <a:srgbClr val="000000">
                      <a:alpha val="43137"/>
                    </a:srgbClr>
                  </a:outerShdw>
                </a:effectLst>
              </a:rPr>
            </a:br>
            <a:r>
              <a:rPr lang="en-US" sz="3900" dirty="0" smtClean="0">
                <a:solidFill>
                  <a:schemeClr val="bg1"/>
                </a:solidFill>
                <a:effectLst>
                  <a:outerShdw blurRad="38100" dist="38100" dir="2700000" algn="tl">
                    <a:srgbClr val="000000">
                      <a:alpha val="43137"/>
                    </a:srgbClr>
                  </a:outerShdw>
                </a:effectLst>
              </a:rPr>
              <a:t/>
            </a:r>
            <a:br>
              <a:rPr lang="en-US" sz="3900" dirty="0" smtClean="0">
                <a:solidFill>
                  <a:schemeClr val="bg1"/>
                </a:solidFill>
                <a:effectLst>
                  <a:outerShdw blurRad="38100" dist="38100" dir="2700000" algn="tl">
                    <a:srgbClr val="000000">
                      <a:alpha val="43137"/>
                    </a:srgbClr>
                  </a:outerShdw>
                </a:effectLst>
              </a:rPr>
            </a:br>
            <a:r>
              <a:rPr lang="en-US" sz="3900" dirty="0" smtClean="0">
                <a:solidFill>
                  <a:schemeClr val="bg1"/>
                </a:solidFill>
                <a:effectLst>
                  <a:outerShdw blurRad="38100" dist="38100" dir="2700000" algn="tl">
                    <a:srgbClr val="000000">
                      <a:alpha val="43137"/>
                    </a:srgbClr>
                  </a:outerShdw>
                </a:effectLst>
              </a:rPr>
              <a:t>The Civil War </a:t>
            </a:r>
            <a:r>
              <a:rPr lang="en-US" sz="3900" b="1" u="sng" dirty="0" smtClean="0">
                <a:solidFill>
                  <a:schemeClr val="bg1"/>
                </a:solidFill>
                <a:effectLst>
                  <a:outerShdw blurRad="38100" dist="38100" dir="2700000" algn="tl">
                    <a:srgbClr val="000000">
                      <a:alpha val="43137"/>
                    </a:srgbClr>
                  </a:outerShdw>
                </a:effectLst>
              </a:rPr>
              <a:t>ended</a:t>
            </a:r>
            <a:r>
              <a:rPr lang="en-US" sz="3900" dirty="0" smtClean="0">
                <a:solidFill>
                  <a:schemeClr val="bg1"/>
                </a:solidFill>
                <a:effectLst>
                  <a:outerShdw blurRad="38100" dist="38100" dir="2700000" algn="tl">
                    <a:srgbClr val="000000">
                      <a:alpha val="43137"/>
                    </a:srgbClr>
                  </a:outerShdw>
                </a:effectLst>
              </a:rPr>
              <a:t> at </a:t>
            </a:r>
            <a:r>
              <a:rPr lang="en-US" sz="3900" b="1" u="sng" dirty="0" smtClean="0">
                <a:solidFill>
                  <a:schemeClr val="bg1"/>
                </a:solidFill>
                <a:effectLst>
                  <a:outerShdw blurRad="38100" dist="38100" dir="2700000" algn="tl">
                    <a:srgbClr val="000000">
                      <a:alpha val="43137"/>
                    </a:srgbClr>
                  </a:outerShdw>
                </a:effectLst>
              </a:rPr>
              <a:t>Appomattox</a:t>
            </a:r>
            <a:r>
              <a:rPr lang="en-US" sz="3900" dirty="0" smtClean="0">
                <a:solidFill>
                  <a:schemeClr val="bg1"/>
                </a:solidFill>
                <a:effectLst>
                  <a:outerShdw blurRad="38100" dist="38100" dir="2700000" algn="tl">
                    <a:srgbClr val="000000">
                      <a:alpha val="43137"/>
                    </a:srgbClr>
                  </a:outerShdw>
                </a:effectLst>
              </a:rPr>
              <a:t> Court House, Virginia, where Confederate General Robert E. Lee surrendered his army to Union General Ulysses S. Grant in </a:t>
            </a:r>
            <a:r>
              <a:rPr lang="en-US" sz="3900" b="1" u="sng" dirty="0" smtClean="0">
                <a:solidFill>
                  <a:schemeClr val="bg1"/>
                </a:solidFill>
                <a:effectLst>
                  <a:outerShdw blurRad="38100" dist="38100" dir="2700000" algn="tl">
                    <a:srgbClr val="000000">
                      <a:alpha val="43137"/>
                    </a:srgbClr>
                  </a:outerShdw>
                </a:effectLst>
              </a:rPr>
              <a:t>April 1865</a:t>
            </a:r>
            <a:r>
              <a:rPr lang="en-US" sz="3900" dirty="0" smtClean="0">
                <a:solidFill>
                  <a:schemeClr val="bg1"/>
                </a:solidFill>
                <a:effectLst>
                  <a:outerShdw blurRad="38100" dist="38100" dir="2700000" algn="tl">
                    <a:srgbClr val="000000">
                      <a:alpha val="43137"/>
                    </a:srgbClr>
                  </a:outerShdw>
                </a:effectLst>
              </a:rPr>
              <a:t>.</a:t>
            </a:r>
            <a:endParaRPr lang="en-US" sz="3900" dirty="0">
              <a:solidFill>
                <a:schemeClr val="bg1"/>
              </a:solidFill>
              <a:effectLst>
                <a:outerShdw blurRad="38100" dist="38100" dir="2700000" algn="tl">
                  <a:srgbClr val="000000">
                    <a:alpha val="43137"/>
                  </a:srgbClr>
                </a:outerShdw>
              </a:effectLst>
            </a:endParaRPr>
          </a:p>
        </p:txBody>
      </p:sp>
      <p:pic>
        <p:nvPicPr>
          <p:cNvPr id="7" name="Picture 6" descr="surrender_at_appomattox.jpg"/>
          <p:cNvPicPr>
            <a:picLocks noChangeAspect="1"/>
          </p:cNvPicPr>
          <p:nvPr/>
        </p:nvPicPr>
        <p:blipFill>
          <a:blip r:embed="rId2" cstate="print"/>
          <a:stretch>
            <a:fillRect/>
          </a:stretch>
        </p:blipFill>
        <p:spPr>
          <a:xfrm>
            <a:off x="381000" y="152400"/>
            <a:ext cx="5029200" cy="3090863"/>
          </a:xfrm>
          <a:prstGeom prst="rect">
            <a:avLst/>
          </a:prstGeom>
        </p:spPr>
      </p:pic>
      <p:pic>
        <p:nvPicPr>
          <p:cNvPr id="8" name="Picture 7" descr="appomattox-house.jpg"/>
          <p:cNvPicPr>
            <a:picLocks noChangeAspect="1"/>
          </p:cNvPicPr>
          <p:nvPr/>
        </p:nvPicPr>
        <p:blipFill>
          <a:blip r:embed="rId3" cstate="print"/>
          <a:stretch>
            <a:fillRect/>
          </a:stretch>
        </p:blipFill>
        <p:spPr>
          <a:xfrm>
            <a:off x="5715000" y="533400"/>
            <a:ext cx="2994212" cy="229356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Quiz Time to Review!</a:t>
            </a:r>
            <a:endParaRPr lang="en-US" dirty="0"/>
          </a:p>
        </p:txBody>
      </p:sp>
      <p:pic>
        <p:nvPicPr>
          <p:cNvPr id="28674" name="Picture 2" descr="http://lh6.ggpht.com/_5XvBYfxU_dM/SrbpL52cxGI/AAAAAAAACoQ/WSfu_1p_VlY/Mort%20Kunstler%20-%20Chamberlain%20at%20Gettysburg,%20July%202,%201863-8x6.jpg"/>
          <p:cNvPicPr>
            <a:picLocks noChangeAspect="1" noChangeArrowheads="1"/>
          </p:cNvPicPr>
          <p:nvPr/>
        </p:nvPicPr>
        <p:blipFill>
          <a:blip r:embed="rId2" cstate="print"/>
          <a:srcRect/>
          <a:stretch>
            <a:fillRect/>
          </a:stretch>
        </p:blipFill>
        <p:spPr bwMode="auto">
          <a:xfrm>
            <a:off x="297435" y="1600200"/>
            <a:ext cx="8557062" cy="4495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8229600" cy="3505200"/>
          </a:xfrm>
        </p:spPr>
        <p:txBody>
          <a:bodyPr/>
          <a:lstStyle/>
          <a:p>
            <a:r>
              <a:rPr lang="en-US" dirty="0" smtClean="0"/>
              <a:t>A.  Manassas, Virginia</a:t>
            </a:r>
          </a:p>
          <a:p>
            <a:r>
              <a:rPr lang="en-US" dirty="0" smtClean="0"/>
              <a:t>B.  Fort Sumter, South Carolina</a:t>
            </a:r>
          </a:p>
          <a:p>
            <a:r>
              <a:rPr lang="en-US" dirty="0" smtClean="0"/>
              <a:t>C.  Fredericksburg, Virginia</a:t>
            </a:r>
            <a:endParaRPr lang="en-US" dirty="0"/>
          </a:p>
        </p:txBody>
      </p:sp>
      <p:sp>
        <p:nvSpPr>
          <p:cNvPr id="3" name="Title 2"/>
          <p:cNvSpPr>
            <a:spLocks noGrp="1"/>
          </p:cNvSpPr>
          <p:nvPr>
            <p:ph type="title"/>
          </p:nvPr>
        </p:nvSpPr>
        <p:spPr>
          <a:xfrm>
            <a:off x="457200" y="152400"/>
            <a:ext cx="8229600" cy="1828800"/>
          </a:xfrm>
        </p:spPr>
        <p:txBody>
          <a:bodyPr>
            <a:normAutofit/>
          </a:bodyPr>
          <a:lstStyle/>
          <a:p>
            <a:r>
              <a:rPr lang="en-US" dirty="0" smtClean="0"/>
              <a:t>Where was the first “shot” fired to start the Civil War?</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1865</a:t>
            </a:r>
          </a:p>
          <a:p>
            <a:r>
              <a:rPr lang="en-US" dirty="0" smtClean="0"/>
              <a:t>B.  1862</a:t>
            </a:r>
          </a:p>
          <a:p>
            <a:r>
              <a:rPr lang="en-US" dirty="0" smtClean="0"/>
              <a:t>C.  1861</a:t>
            </a:r>
            <a:endParaRPr lang="en-US" dirty="0"/>
          </a:p>
        </p:txBody>
      </p:sp>
      <p:sp>
        <p:nvSpPr>
          <p:cNvPr id="3" name="Title 2"/>
          <p:cNvSpPr>
            <a:spLocks noGrp="1"/>
          </p:cNvSpPr>
          <p:nvPr>
            <p:ph type="title"/>
          </p:nvPr>
        </p:nvSpPr>
        <p:spPr/>
        <p:txBody>
          <a:bodyPr/>
          <a:lstStyle/>
          <a:p>
            <a:r>
              <a:rPr lang="en-US" dirty="0" smtClean="0"/>
              <a:t>What year did the Civil War begin?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8229600" cy="3429000"/>
          </a:xfrm>
        </p:spPr>
        <p:txBody>
          <a:bodyPr/>
          <a:lstStyle/>
          <a:p>
            <a:r>
              <a:rPr lang="en-US" dirty="0" smtClean="0"/>
              <a:t>A.  Ulysses. S. Grant</a:t>
            </a:r>
          </a:p>
          <a:p>
            <a:r>
              <a:rPr lang="en-US" dirty="0" smtClean="0"/>
              <a:t>B.  Robert E. Lee</a:t>
            </a:r>
          </a:p>
          <a:p>
            <a:r>
              <a:rPr lang="en-US" dirty="0" smtClean="0"/>
              <a:t>C.  General Burnside</a:t>
            </a:r>
            <a:endParaRPr lang="en-US" dirty="0"/>
          </a:p>
        </p:txBody>
      </p:sp>
      <p:sp>
        <p:nvSpPr>
          <p:cNvPr id="3" name="Title 2"/>
          <p:cNvSpPr>
            <a:spLocks noGrp="1"/>
          </p:cNvSpPr>
          <p:nvPr>
            <p:ph type="title"/>
          </p:nvPr>
        </p:nvSpPr>
        <p:spPr>
          <a:xfrm>
            <a:off x="457200" y="304800"/>
            <a:ext cx="8229600" cy="2209800"/>
          </a:xfrm>
        </p:spPr>
        <p:txBody>
          <a:bodyPr>
            <a:normAutofit fontScale="90000"/>
          </a:bodyPr>
          <a:lstStyle/>
          <a:p>
            <a:r>
              <a:rPr lang="en-US" dirty="0" smtClean="0">
                <a:solidFill>
                  <a:schemeClr val="tx1"/>
                </a:solidFill>
              </a:rPr>
              <a:t>Who Commanded the  Army of Northern </a:t>
            </a:r>
            <a:r>
              <a:rPr lang="en-US" b="1" i="1" u="sng" dirty="0" smtClean="0">
                <a:solidFill>
                  <a:schemeClr val="tx1"/>
                </a:solidFill>
              </a:rPr>
              <a:t>Virginia</a:t>
            </a:r>
            <a:r>
              <a:rPr lang="en-US" dirty="0" smtClean="0">
                <a:solidFill>
                  <a:schemeClr val="tx1"/>
                </a:solidFill>
              </a:rPr>
              <a:t> during the American Civil War?</a:t>
            </a:r>
            <a:r>
              <a:rPr lang="en-US" dirty="0" smtClean="0">
                <a:solidFill>
                  <a:schemeClr val="bg1"/>
                </a:solidFill>
              </a:rPr>
              <a:t/>
            </a:r>
            <a:br>
              <a:rPr lang="en-US" dirty="0" smtClean="0">
                <a:solidFill>
                  <a:schemeClr val="bg1"/>
                </a:solidFill>
              </a:rPr>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3429000" cy="52578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Fort Sumter</a:t>
            </a:r>
            <a:br>
              <a:rPr lang="en-US" b="1"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sz="3900" dirty="0" smtClean="0">
                <a:solidFill>
                  <a:schemeClr val="bg1"/>
                </a:solidFill>
                <a:effectLst>
                  <a:outerShdw blurRad="38100" dist="38100" dir="2700000" algn="tl">
                    <a:srgbClr val="000000">
                      <a:alpha val="43137"/>
                    </a:srgbClr>
                  </a:outerShdw>
                </a:effectLst>
              </a:rPr>
              <a:t>The Civil War began in </a:t>
            </a:r>
            <a:r>
              <a:rPr lang="en-US" sz="3900" u="sng" dirty="0" smtClean="0">
                <a:solidFill>
                  <a:schemeClr val="bg1"/>
                </a:solidFill>
                <a:effectLst>
                  <a:outerShdw blurRad="38100" dist="38100" dir="2700000" algn="tl">
                    <a:srgbClr val="000000">
                      <a:alpha val="43137"/>
                    </a:srgbClr>
                  </a:outerShdw>
                </a:effectLst>
              </a:rPr>
              <a:t>April 1861 </a:t>
            </a:r>
            <a:r>
              <a:rPr lang="en-US" sz="3900" dirty="0" smtClean="0">
                <a:solidFill>
                  <a:schemeClr val="bg1"/>
                </a:solidFill>
                <a:effectLst>
                  <a:outerShdw blurRad="38100" dist="38100" dir="2700000" algn="tl">
                    <a:srgbClr val="000000">
                      <a:alpha val="43137"/>
                    </a:srgbClr>
                  </a:outerShdw>
                </a:effectLst>
              </a:rPr>
              <a:t>when Confederate forces fired shots at the Union fort—Fort </a:t>
            </a:r>
            <a:r>
              <a:rPr lang="en-US" sz="3900" u="sng" dirty="0" smtClean="0">
                <a:solidFill>
                  <a:schemeClr val="bg1"/>
                </a:solidFill>
                <a:effectLst>
                  <a:outerShdw blurRad="38100" dist="38100" dir="2700000" algn="tl">
                    <a:srgbClr val="000000">
                      <a:alpha val="43137"/>
                    </a:srgbClr>
                  </a:outerShdw>
                </a:effectLst>
              </a:rPr>
              <a:t>Sumter</a:t>
            </a:r>
            <a:r>
              <a:rPr lang="en-US" sz="3900" dirty="0" smtClean="0">
                <a:solidFill>
                  <a:schemeClr val="bg1"/>
                </a:solidFill>
                <a:effectLst>
                  <a:outerShdw blurRad="38100" dist="38100" dir="2700000" algn="tl">
                    <a:srgbClr val="000000">
                      <a:alpha val="43137"/>
                    </a:srgbClr>
                  </a:outerShdw>
                </a:effectLst>
              </a:rPr>
              <a:t> in South Carolina.</a:t>
            </a:r>
            <a:endParaRPr lang="en-US" sz="3900" dirty="0">
              <a:solidFill>
                <a:schemeClr val="bg1"/>
              </a:solidFill>
              <a:effectLst>
                <a:outerShdw blurRad="38100" dist="38100" dir="2700000" algn="tl">
                  <a:srgbClr val="000000">
                    <a:alpha val="43137"/>
                  </a:srgbClr>
                </a:outerShdw>
              </a:effectLst>
            </a:endParaRPr>
          </a:p>
        </p:txBody>
      </p:sp>
      <p:pic>
        <p:nvPicPr>
          <p:cNvPr id="4" name="Picture 3" descr="fort-sumter-fire.jpg"/>
          <p:cNvPicPr>
            <a:picLocks noChangeAspect="1"/>
          </p:cNvPicPr>
          <p:nvPr/>
        </p:nvPicPr>
        <p:blipFill>
          <a:blip r:embed="rId2" cstate="print"/>
          <a:stretch>
            <a:fillRect/>
          </a:stretch>
        </p:blipFill>
        <p:spPr>
          <a:xfrm>
            <a:off x="3530379" y="304800"/>
            <a:ext cx="5232619" cy="3810000"/>
          </a:xfrm>
          <a:prstGeom prst="rect">
            <a:avLst/>
          </a:prstGeom>
        </p:spPr>
      </p:pic>
      <p:sp>
        <p:nvSpPr>
          <p:cNvPr id="5" name="TextBox 4"/>
          <p:cNvSpPr txBox="1"/>
          <p:nvPr/>
        </p:nvSpPr>
        <p:spPr>
          <a:xfrm>
            <a:off x="228600" y="5943600"/>
            <a:ext cx="4038600" cy="477054"/>
          </a:xfrm>
          <a:prstGeom prst="rect">
            <a:avLst/>
          </a:prstGeom>
          <a:noFill/>
        </p:spPr>
        <p:txBody>
          <a:bodyPr wrap="square" rtlCol="0">
            <a:spAutoFit/>
          </a:bodyPr>
          <a:lstStyle/>
          <a:p>
            <a:pPr algn="ctr"/>
            <a:r>
              <a:rPr lang="en-US" sz="2500" dirty="0" smtClean="0">
                <a:effectLst>
                  <a:outerShdw blurRad="38100" dist="38100" dir="2700000" algn="tl">
                    <a:srgbClr val="000000">
                      <a:alpha val="43137"/>
                    </a:srgbClr>
                  </a:outerShdw>
                </a:effectLst>
              </a:rPr>
              <a:t>Confederates won.  </a:t>
            </a:r>
            <a:endParaRPr lang="en-US" sz="2500" dirty="0">
              <a:effectLst>
                <a:outerShdw blurRad="38100" dist="38100" dir="2700000" algn="tl">
                  <a:srgbClr val="000000">
                    <a:alpha val="43137"/>
                  </a:srgbClr>
                </a:outerShdw>
              </a:effectLst>
            </a:endParaRPr>
          </a:p>
        </p:txBody>
      </p:sp>
      <p:pic>
        <p:nvPicPr>
          <p:cNvPr id="6" name="Picture 5" descr="eccmmap.jpg"/>
          <p:cNvPicPr>
            <a:picLocks noChangeAspect="1"/>
          </p:cNvPicPr>
          <p:nvPr/>
        </p:nvPicPr>
        <p:blipFill>
          <a:blip r:embed="rId3" cstate="print"/>
          <a:stretch>
            <a:fillRect/>
          </a:stretch>
        </p:blipFill>
        <p:spPr>
          <a:xfrm>
            <a:off x="6477000" y="4191000"/>
            <a:ext cx="2251646" cy="238134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8229600" cy="3429000"/>
          </a:xfrm>
        </p:spPr>
        <p:txBody>
          <a:bodyPr/>
          <a:lstStyle/>
          <a:p>
            <a:r>
              <a:rPr lang="en-US" dirty="0" smtClean="0"/>
              <a:t>A.  Richmond, Virginia</a:t>
            </a:r>
          </a:p>
          <a:p>
            <a:r>
              <a:rPr lang="en-US" dirty="0" smtClean="0"/>
              <a:t>B.  Montgomery, Alabama</a:t>
            </a:r>
          </a:p>
          <a:p>
            <a:r>
              <a:rPr lang="en-US" dirty="0" smtClean="0"/>
              <a:t>C.  Washington, D.C.</a:t>
            </a:r>
            <a:endParaRPr lang="en-US" dirty="0"/>
          </a:p>
        </p:txBody>
      </p:sp>
      <p:sp>
        <p:nvSpPr>
          <p:cNvPr id="3" name="Title 2"/>
          <p:cNvSpPr>
            <a:spLocks noGrp="1"/>
          </p:cNvSpPr>
          <p:nvPr>
            <p:ph type="title"/>
          </p:nvPr>
        </p:nvSpPr>
        <p:spPr>
          <a:xfrm>
            <a:off x="457200" y="152400"/>
            <a:ext cx="8229600" cy="2133600"/>
          </a:xfrm>
        </p:spPr>
        <p:txBody>
          <a:bodyPr/>
          <a:lstStyle/>
          <a:p>
            <a:r>
              <a:rPr lang="en-US" dirty="0" smtClean="0"/>
              <a:t>Where was the Union capital?</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3962400"/>
          </a:xfrm>
        </p:spPr>
        <p:txBody>
          <a:bodyPr/>
          <a:lstStyle/>
          <a:p>
            <a:r>
              <a:rPr lang="en-US" dirty="0" smtClean="0"/>
              <a:t>A.  Richmond, Virginia</a:t>
            </a:r>
          </a:p>
          <a:p>
            <a:r>
              <a:rPr lang="en-US" dirty="0" smtClean="0"/>
              <a:t>B.  Washington, D.C.</a:t>
            </a:r>
          </a:p>
          <a:p>
            <a:r>
              <a:rPr lang="en-US" dirty="0" smtClean="0"/>
              <a:t>C.  Montgomery, Alabama</a:t>
            </a:r>
            <a:endParaRPr lang="en-US" dirty="0"/>
          </a:p>
        </p:txBody>
      </p:sp>
      <p:sp>
        <p:nvSpPr>
          <p:cNvPr id="3" name="Title 2"/>
          <p:cNvSpPr>
            <a:spLocks noGrp="1"/>
          </p:cNvSpPr>
          <p:nvPr>
            <p:ph type="title"/>
          </p:nvPr>
        </p:nvSpPr>
        <p:spPr>
          <a:xfrm>
            <a:off x="457200" y="381000"/>
            <a:ext cx="8229600" cy="1600200"/>
          </a:xfrm>
        </p:spPr>
        <p:txBody>
          <a:bodyPr/>
          <a:lstStyle/>
          <a:p>
            <a:r>
              <a:rPr lang="en-US" dirty="0" smtClean="0"/>
              <a:t>Where was the Confederate  capital for most of the war?</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114800"/>
          </a:xfrm>
        </p:spPr>
        <p:txBody>
          <a:bodyPr/>
          <a:lstStyle/>
          <a:p>
            <a:r>
              <a:rPr lang="en-US" dirty="0" smtClean="0"/>
              <a:t>A.  Because the North’s capital and the South’s capital were located in or near Virginia</a:t>
            </a:r>
          </a:p>
          <a:p>
            <a:r>
              <a:rPr lang="en-US" dirty="0" smtClean="0"/>
              <a:t>B.  Because Virginia was the first state to secede from the Union</a:t>
            </a:r>
          </a:p>
          <a:p>
            <a:r>
              <a:rPr lang="en-US" dirty="0" smtClean="0"/>
              <a:t>C.  Because Robert E. Lee’s home was in Virginia</a:t>
            </a:r>
            <a:endParaRPr lang="en-US" dirty="0"/>
          </a:p>
        </p:txBody>
      </p:sp>
      <p:sp>
        <p:nvSpPr>
          <p:cNvPr id="3" name="Title 2"/>
          <p:cNvSpPr>
            <a:spLocks noGrp="1"/>
          </p:cNvSpPr>
          <p:nvPr>
            <p:ph type="title"/>
          </p:nvPr>
        </p:nvSpPr>
        <p:spPr>
          <a:xfrm>
            <a:off x="457200" y="152400"/>
            <a:ext cx="8229600" cy="1600200"/>
          </a:xfrm>
        </p:spPr>
        <p:txBody>
          <a:bodyPr>
            <a:normAutofit/>
          </a:bodyPr>
          <a:lstStyle/>
          <a:p>
            <a:r>
              <a:rPr lang="en-US" dirty="0" smtClean="0"/>
              <a:t>Why was Virginia the state with so many Civil War battles?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95600"/>
            <a:ext cx="8229600" cy="3200400"/>
          </a:xfrm>
        </p:spPr>
        <p:txBody>
          <a:bodyPr/>
          <a:lstStyle/>
          <a:p>
            <a:r>
              <a:rPr lang="en-US" dirty="0" smtClean="0"/>
              <a:t>A.  The Battle of Bull Run</a:t>
            </a:r>
          </a:p>
          <a:p>
            <a:r>
              <a:rPr lang="en-US" dirty="0" smtClean="0"/>
              <a:t>B.  The Battle of Gettysburg</a:t>
            </a:r>
          </a:p>
          <a:p>
            <a:r>
              <a:rPr lang="en-US" dirty="0" smtClean="0"/>
              <a:t>C.  The Battle of Fredericksburg</a:t>
            </a:r>
            <a:endParaRPr lang="en-US" dirty="0"/>
          </a:p>
        </p:txBody>
      </p:sp>
      <p:sp>
        <p:nvSpPr>
          <p:cNvPr id="3" name="Title 2"/>
          <p:cNvSpPr>
            <a:spLocks noGrp="1"/>
          </p:cNvSpPr>
          <p:nvPr>
            <p:ph type="title"/>
          </p:nvPr>
        </p:nvSpPr>
        <p:spPr>
          <a:xfrm>
            <a:off x="457200" y="381000"/>
            <a:ext cx="8229600" cy="1447800"/>
          </a:xfrm>
        </p:spPr>
        <p:txBody>
          <a:bodyPr>
            <a:normAutofit/>
          </a:bodyPr>
          <a:lstStyle/>
          <a:p>
            <a:r>
              <a:rPr lang="en-US" sz="4400" dirty="0" smtClean="0">
                <a:solidFill>
                  <a:schemeClr val="tx1"/>
                </a:solidFill>
                <a:effectLst>
                  <a:outerShdw blurRad="38100" dist="38100" dir="2700000" algn="tl">
                    <a:srgbClr val="000000">
                      <a:alpha val="43137"/>
                    </a:srgbClr>
                  </a:outerShdw>
                </a:effectLst>
              </a:rPr>
              <a:t>What was the first </a:t>
            </a:r>
            <a:r>
              <a:rPr lang="en-US" sz="4400" b="1" dirty="0" smtClean="0">
                <a:solidFill>
                  <a:schemeClr val="tx1"/>
                </a:solidFill>
                <a:effectLst>
                  <a:outerShdw blurRad="38100" dist="38100" dir="2700000" algn="tl">
                    <a:srgbClr val="000000">
                      <a:alpha val="43137"/>
                    </a:srgbClr>
                  </a:outerShdw>
                </a:effectLst>
              </a:rPr>
              <a:t>major</a:t>
            </a:r>
            <a:r>
              <a:rPr lang="en-US" sz="4400" dirty="0" smtClean="0">
                <a:solidFill>
                  <a:schemeClr val="tx1"/>
                </a:solidFill>
                <a:effectLst>
                  <a:outerShdw blurRad="38100" dist="38100" dir="2700000" algn="tl">
                    <a:srgbClr val="000000">
                      <a:alpha val="43137"/>
                    </a:srgbClr>
                  </a:outerShdw>
                </a:effectLst>
              </a:rPr>
              <a:t> clash of the Civil War?</a:t>
            </a:r>
            <a:endParaRPr lang="en-US"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3962400"/>
          </a:xfrm>
        </p:spPr>
        <p:txBody>
          <a:bodyPr/>
          <a:lstStyle/>
          <a:p>
            <a:r>
              <a:rPr lang="en-US" dirty="0" smtClean="0"/>
              <a:t>A.  Battle of Manassas</a:t>
            </a:r>
          </a:p>
          <a:p>
            <a:r>
              <a:rPr lang="en-US" dirty="0" smtClean="0"/>
              <a:t>B.  Battle of Fredericksburg</a:t>
            </a:r>
          </a:p>
          <a:p>
            <a:r>
              <a:rPr lang="en-US" dirty="0" smtClean="0"/>
              <a:t>C.  Battle of Richmond</a:t>
            </a:r>
            <a:endParaRPr lang="en-US" dirty="0"/>
          </a:p>
        </p:txBody>
      </p:sp>
      <p:sp>
        <p:nvSpPr>
          <p:cNvPr id="3" name="Title 2"/>
          <p:cNvSpPr>
            <a:spLocks noGrp="1"/>
          </p:cNvSpPr>
          <p:nvPr>
            <p:ph type="title"/>
          </p:nvPr>
        </p:nvSpPr>
        <p:spPr>
          <a:xfrm>
            <a:off x="457200" y="152400"/>
            <a:ext cx="8229600" cy="1524000"/>
          </a:xfrm>
        </p:spPr>
        <p:txBody>
          <a:bodyPr>
            <a:normAutofit/>
          </a:bodyPr>
          <a:lstStyle/>
          <a:p>
            <a:r>
              <a:rPr lang="en-US" dirty="0" smtClean="0"/>
              <a:t>What is another name for the Battle of Bull Run?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North</a:t>
            </a:r>
          </a:p>
          <a:p>
            <a:r>
              <a:rPr lang="en-US" dirty="0" smtClean="0"/>
              <a:t>B.  Confederate </a:t>
            </a:r>
          </a:p>
          <a:p>
            <a:r>
              <a:rPr lang="en-US" dirty="0" smtClean="0"/>
              <a:t>C.  Union</a:t>
            </a:r>
          </a:p>
          <a:p>
            <a:endParaRPr lang="en-US" dirty="0"/>
          </a:p>
        </p:txBody>
      </p:sp>
      <p:sp>
        <p:nvSpPr>
          <p:cNvPr id="3" name="Title 2"/>
          <p:cNvSpPr>
            <a:spLocks noGrp="1"/>
          </p:cNvSpPr>
          <p:nvPr>
            <p:ph type="title"/>
          </p:nvPr>
        </p:nvSpPr>
        <p:spPr/>
        <p:txBody>
          <a:bodyPr>
            <a:normAutofit fontScale="90000"/>
          </a:bodyPr>
          <a:lstStyle/>
          <a:p>
            <a:r>
              <a:rPr lang="en-US" dirty="0" smtClean="0"/>
              <a:t>Which side won the Battle of Bull Run?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229600" cy="3733800"/>
          </a:xfrm>
        </p:spPr>
        <p:txBody>
          <a:bodyPr/>
          <a:lstStyle/>
          <a:p>
            <a:r>
              <a:rPr lang="en-US" dirty="0" smtClean="0"/>
              <a:t>A. Stuart</a:t>
            </a:r>
          </a:p>
          <a:p>
            <a:r>
              <a:rPr lang="en-US" dirty="0" smtClean="0"/>
              <a:t>B. Jackson</a:t>
            </a:r>
          </a:p>
          <a:p>
            <a:r>
              <a:rPr lang="en-US" dirty="0" smtClean="0"/>
              <a:t>C. Burnside</a:t>
            </a:r>
            <a:endParaRPr lang="en-US" dirty="0"/>
          </a:p>
        </p:txBody>
      </p:sp>
      <p:sp>
        <p:nvSpPr>
          <p:cNvPr id="3" name="Title 2"/>
          <p:cNvSpPr>
            <a:spLocks noGrp="1"/>
          </p:cNvSpPr>
          <p:nvPr>
            <p:ph type="title"/>
          </p:nvPr>
        </p:nvSpPr>
        <p:spPr>
          <a:xfrm>
            <a:off x="457200" y="152400"/>
            <a:ext cx="8229600" cy="2057400"/>
          </a:xfrm>
        </p:spPr>
        <p:txBody>
          <a:bodyPr>
            <a:normAutofit/>
          </a:bodyPr>
          <a:lstStyle/>
          <a:p>
            <a:r>
              <a:rPr lang="en-US" dirty="0" smtClean="0"/>
              <a:t>Who was considered Robert E. Lee’s</a:t>
            </a:r>
            <a:br>
              <a:rPr lang="en-US" dirty="0" smtClean="0"/>
            </a:br>
            <a:r>
              <a:rPr lang="en-US" u="sng" dirty="0" smtClean="0"/>
              <a:t>“right hand man”?</a:t>
            </a:r>
            <a:br>
              <a:rPr lang="en-US" u="sng" dirty="0" smtClean="0"/>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4038600"/>
          </a:xfrm>
        </p:spPr>
        <p:txBody>
          <a:bodyPr/>
          <a:lstStyle/>
          <a:p>
            <a:r>
              <a:rPr lang="en-US" dirty="0" smtClean="0"/>
              <a:t>A.  Surrender</a:t>
            </a:r>
          </a:p>
          <a:p>
            <a:r>
              <a:rPr lang="en-US" dirty="0" smtClean="0"/>
              <a:t>B.  Blockade</a:t>
            </a:r>
          </a:p>
          <a:p>
            <a:r>
              <a:rPr lang="en-US" dirty="0" smtClean="0"/>
              <a:t>C.  Ironclad </a:t>
            </a:r>
            <a:endParaRPr lang="en-US" dirty="0"/>
          </a:p>
        </p:txBody>
      </p:sp>
      <p:sp>
        <p:nvSpPr>
          <p:cNvPr id="3" name="Title 2"/>
          <p:cNvSpPr>
            <a:spLocks noGrp="1"/>
          </p:cNvSpPr>
          <p:nvPr>
            <p:ph type="title"/>
          </p:nvPr>
        </p:nvSpPr>
        <p:spPr>
          <a:xfrm>
            <a:off x="457200" y="152400"/>
            <a:ext cx="8229600" cy="1828800"/>
          </a:xfrm>
        </p:spPr>
        <p:txBody>
          <a:bodyPr>
            <a:normAutofit fontScale="90000"/>
          </a:bodyPr>
          <a:lstStyle/>
          <a:p>
            <a:r>
              <a:rPr lang="en-US" dirty="0" smtClean="0"/>
              <a:t>What is the term that means the patrolling of waters around port cities?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Jackson</a:t>
            </a:r>
          </a:p>
          <a:p>
            <a:r>
              <a:rPr lang="en-US" dirty="0" smtClean="0"/>
              <a:t>B.  Grant</a:t>
            </a:r>
          </a:p>
          <a:p>
            <a:r>
              <a:rPr lang="en-US" dirty="0" smtClean="0"/>
              <a:t>C.  Lee</a:t>
            </a:r>
            <a:endParaRPr lang="en-US" dirty="0"/>
          </a:p>
        </p:txBody>
      </p:sp>
      <p:sp>
        <p:nvSpPr>
          <p:cNvPr id="3" name="Title 2"/>
          <p:cNvSpPr>
            <a:spLocks noGrp="1"/>
          </p:cNvSpPr>
          <p:nvPr>
            <p:ph type="title"/>
          </p:nvPr>
        </p:nvSpPr>
        <p:spPr/>
        <p:txBody>
          <a:bodyPr>
            <a:normAutofit fontScale="90000"/>
          </a:bodyPr>
          <a:lstStyle/>
          <a:p>
            <a:r>
              <a:rPr lang="en-US" dirty="0" smtClean="0"/>
              <a:t>Who was the commander of the Army of Northern Virginia?</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229600" cy="3581400"/>
          </a:xfrm>
        </p:spPr>
        <p:txBody>
          <a:bodyPr/>
          <a:lstStyle/>
          <a:p>
            <a:r>
              <a:rPr lang="en-US" dirty="0" smtClean="0"/>
              <a:t>A.  Grant</a:t>
            </a:r>
          </a:p>
          <a:p>
            <a:r>
              <a:rPr lang="en-US" dirty="0" smtClean="0"/>
              <a:t>B.  Stuart</a:t>
            </a:r>
          </a:p>
          <a:p>
            <a:r>
              <a:rPr lang="en-US" dirty="0" smtClean="0"/>
              <a:t>C.  Jackson</a:t>
            </a:r>
            <a:endParaRPr lang="en-US" dirty="0"/>
          </a:p>
        </p:txBody>
      </p:sp>
      <p:sp>
        <p:nvSpPr>
          <p:cNvPr id="3" name="Title 2"/>
          <p:cNvSpPr>
            <a:spLocks noGrp="1"/>
          </p:cNvSpPr>
          <p:nvPr>
            <p:ph type="title"/>
          </p:nvPr>
        </p:nvSpPr>
        <p:spPr>
          <a:xfrm>
            <a:off x="457200" y="152400"/>
            <a:ext cx="8229600" cy="2133600"/>
          </a:xfrm>
        </p:spPr>
        <p:txBody>
          <a:bodyPr/>
          <a:lstStyle/>
          <a:p>
            <a:r>
              <a:rPr lang="en-US" dirty="0" smtClean="0"/>
              <a:t>Who won his </a:t>
            </a:r>
            <a:r>
              <a:rPr lang="en-US" b="1" u="sng" dirty="0" smtClean="0"/>
              <a:t>nickname</a:t>
            </a:r>
            <a:r>
              <a:rPr lang="en-US" dirty="0" smtClean="0"/>
              <a:t> during the Battle of Manassas, because he held his ground with his troops?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838200"/>
          </a:xfrm>
        </p:spPr>
        <p:txBody>
          <a:bodyPr/>
          <a:lstStyle/>
          <a:p>
            <a:r>
              <a:rPr lang="en-US" dirty="0" smtClean="0"/>
              <a:t>Robert E. </a:t>
            </a:r>
            <a:r>
              <a:rPr lang="en-US" u="sng" dirty="0" smtClean="0"/>
              <a:t>Lee</a:t>
            </a:r>
            <a:endParaRPr lang="en-US" u="sng" dirty="0"/>
          </a:p>
        </p:txBody>
      </p:sp>
      <p:sp>
        <p:nvSpPr>
          <p:cNvPr id="5" name="Content Placeholder 4"/>
          <p:cNvSpPr>
            <a:spLocks noGrp="1"/>
          </p:cNvSpPr>
          <p:nvPr>
            <p:ph idx="1"/>
          </p:nvPr>
        </p:nvSpPr>
        <p:spPr>
          <a:xfrm>
            <a:off x="533400" y="1143000"/>
            <a:ext cx="3886200" cy="4572000"/>
          </a:xfrm>
        </p:spPr>
        <p:txBody>
          <a:bodyPr/>
          <a:lstStyle/>
          <a:p>
            <a:r>
              <a:rPr lang="en-US" dirty="0" smtClean="0">
                <a:solidFill>
                  <a:schemeClr val="bg1"/>
                </a:solidFill>
              </a:rPr>
              <a:t>Virginian</a:t>
            </a:r>
          </a:p>
          <a:p>
            <a:r>
              <a:rPr lang="en-US" dirty="0" smtClean="0">
                <a:solidFill>
                  <a:schemeClr val="bg1"/>
                </a:solidFill>
              </a:rPr>
              <a:t>Commanded the  </a:t>
            </a:r>
            <a:r>
              <a:rPr lang="en-US" b="1" u="sng" dirty="0" smtClean="0">
                <a:solidFill>
                  <a:schemeClr val="bg1"/>
                </a:solidFill>
              </a:rPr>
              <a:t>Confederate</a:t>
            </a:r>
            <a:r>
              <a:rPr lang="en-US" dirty="0" smtClean="0">
                <a:solidFill>
                  <a:schemeClr val="bg1"/>
                </a:solidFill>
              </a:rPr>
              <a:t> Army of Northern Virginia during the American Civil War.  </a:t>
            </a:r>
            <a:endParaRPr lang="en-US" dirty="0">
              <a:solidFill>
                <a:schemeClr val="bg1"/>
              </a:solidFill>
            </a:endParaRPr>
          </a:p>
        </p:txBody>
      </p:sp>
      <p:pic>
        <p:nvPicPr>
          <p:cNvPr id="1026" name="Picture 2" descr="http://upload.wikimedia.org/wikipedia/commons/thumb/8/89/Robert_Edward_Lee.jpg/200px-Robert_Edward_Lee.jpg"/>
          <p:cNvPicPr>
            <a:picLocks noChangeAspect="1" noChangeArrowheads="1"/>
          </p:cNvPicPr>
          <p:nvPr/>
        </p:nvPicPr>
        <p:blipFill>
          <a:blip r:embed="rId2" cstate="print"/>
          <a:srcRect/>
          <a:stretch>
            <a:fillRect/>
          </a:stretch>
        </p:blipFill>
        <p:spPr bwMode="auto">
          <a:xfrm>
            <a:off x="4648200" y="381000"/>
            <a:ext cx="4038600" cy="5977128"/>
          </a:xfrm>
          <a:prstGeom prst="rect">
            <a:avLst/>
          </a:prstGeom>
          <a:noFill/>
        </p:spPr>
      </p:pic>
      <p:pic>
        <p:nvPicPr>
          <p:cNvPr id="1028" name="Picture 4" descr="http://images.wikia.com/turtledove/images/7/73/Traveller.jpg"/>
          <p:cNvPicPr>
            <a:picLocks noChangeAspect="1" noChangeArrowheads="1"/>
          </p:cNvPicPr>
          <p:nvPr/>
        </p:nvPicPr>
        <p:blipFill>
          <a:blip r:embed="rId3" cstate="print"/>
          <a:srcRect/>
          <a:stretch>
            <a:fillRect/>
          </a:stretch>
        </p:blipFill>
        <p:spPr bwMode="auto">
          <a:xfrm>
            <a:off x="1066800" y="3810000"/>
            <a:ext cx="3213100" cy="283174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886200"/>
          </a:xfrm>
        </p:spPr>
        <p:txBody>
          <a:bodyPr/>
          <a:lstStyle/>
          <a:p>
            <a:r>
              <a:rPr lang="en-US" dirty="0" smtClean="0"/>
              <a:t>A.  Ships</a:t>
            </a:r>
          </a:p>
          <a:p>
            <a:r>
              <a:rPr lang="en-US" dirty="0" smtClean="0"/>
              <a:t>B.  Battles</a:t>
            </a:r>
          </a:p>
          <a:p>
            <a:r>
              <a:rPr lang="en-US" dirty="0" smtClean="0"/>
              <a:t>C.  Ironclads </a:t>
            </a:r>
            <a:endParaRPr lang="en-US" dirty="0"/>
          </a:p>
        </p:txBody>
      </p:sp>
      <p:sp>
        <p:nvSpPr>
          <p:cNvPr id="3" name="Title 2"/>
          <p:cNvSpPr>
            <a:spLocks noGrp="1"/>
          </p:cNvSpPr>
          <p:nvPr>
            <p:ph type="title"/>
          </p:nvPr>
        </p:nvSpPr>
        <p:spPr>
          <a:xfrm>
            <a:off x="457200" y="152400"/>
            <a:ext cx="8229600" cy="1600200"/>
          </a:xfrm>
        </p:spPr>
        <p:txBody>
          <a:bodyPr>
            <a:normAutofit/>
          </a:bodyPr>
          <a:lstStyle/>
          <a:p>
            <a:r>
              <a:rPr lang="en-US" dirty="0" smtClean="0"/>
              <a:t>What were the Monitor and the Merrimack?</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North</a:t>
            </a:r>
          </a:p>
          <a:p>
            <a:r>
              <a:rPr lang="en-US" dirty="0" smtClean="0"/>
              <a:t>B.  South</a:t>
            </a:r>
          </a:p>
          <a:p>
            <a:r>
              <a:rPr lang="en-US" dirty="0" smtClean="0"/>
              <a:t>C.  Confederates</a:t>
            </a:r>
            <a:endParaRPr lang="en-US" dirty="0"/>
          </a:p>
        </p:txBody>
      </p:sp>
      <p:sp>
        <p:nvSpPr>
          <p:cNvPr id="3" name="Title 2"/>
          <p:cNvSpPr>
            <a:spLocks noGrp="1"/>
          </p:cNvSpPr>
          <p:nvPr>
            <p:ph type="title"/>
          </p:nvPr>
        </p:nvSpPr>
        <p:spPr/>
        <p:txBody>
          <a:bodyPr/>
          <a:lstStyle/>
          <a:p>
            <a:r>
              <a:rPr lang="en-US" dirty="0" smtClean="0"/>
              <a:t>What side was the Monitor on?</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North</a:t>
            </a:r>
          </a:p>
          <a:p>
            <a:r>
              <a:rPr lang="en-US" dirty="0" smtClean="0"/>
              <a:t>B.  South</a:t>
            </a:r>
          </a:p>
          <a:p>
            <a:r>
              <a:rPr lang="en-US" dirty="0" smtClean="0"/>
              <a:t>C.  American </a:t>
            </a:r>
          </a:p>
        </p:txBody>
      </p:sp>
      <p:sp>
        <p:nvSpPr>
          <p:cNvPr id="3" name="Title 2"/>
          <p:cNvSpPr>
            <a:spLocks noGrp="1"/>
          </p:cNvSpPr>
          <p:nvPr>
            <p:ph type="title"/>
          </p:nvPr>
        </p:nvSpPr>
        <p:spPr/>
        <p:txBody>
          <a:bodyPr/>
          <a:lstStyle/>
          <a:p>
            <a:r>
              <a:rPr lang="en-US" dirty="0" smtClean="0"/>
              <a:t>What side was the Merrimack on?</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4038600"/>
          </a:xfrm>
        </p:spPr>
        <p:txBody>
          <a:bodyPr/>
          <a:lstStyle/>
          <a:p>
            <a:r>
              <a:rPr lang="en-US" dirty="0" smtClean="0"/>
              <a:t>A.  Monitor</a:t>
            </a:r>
          </a:p>
          <a:p>
            <a:r>
              <a:rPr lang="en-US" dirty="0" smtClean="0"/>
              <a:t>B.  Merrimack</a:t>
            </a:r>
          </a:p>
          <a:p>
            <a:r>
              <a:rPr lang="en-US" dirty="0" smtClean="0"/>
              <a:t>C.  Neither </a:t>
            </a:r>
            <a:endParaRPr lang="en-US" dirty="0"/>
          </a:p>
        </p:txBody>
      </p:sp>
      <p:sp>
        <p:nvSpPr>
          <p:cNvPr id="3" name="Title 2"/>
          <p:cNvSpPr>
            <a:spLocks noGrp="1"/>
          </p:cNvSpPr>
          <p:nvPr>
            <p:ph type="title"/>
          </p:nvPr>
        </p:nvSpPr>
        <p:spPr>
          <a:xfrm>
            <a:off x="457200" y="152400"/>
            <a:ext cx="8229600" cy="1600200"/>
          </a:xfrm>
        </p:spPr>
        <p:txBody>
          <a:bodyPr/>
          <a:lstStyle/>
          <a:p>
            <a:r>
              <a:rPr lang="en-US" dirty="0" smtClean="0"/>
              <a:t>Who won the Battle of the Ironclads?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4038600"/>
          </a:xfrm>
        </p:spPr>
        <p:txBody>
          <a:bodyPr/>
          <a:lstStyle/>
          <a:p>
            <a:r>
              <a:rPr lang="en-US" dirty="0" smtClean="0"/>
              <a:t>A.  Lose</a:t>
            </a:r>
          </a:p>
          <a:p>
            <a:r>
              <a:rPr lang="en-US" dirty="0" smtClean="0"/>
              <a:t>B.  Tie</a:t>
            </a:r>
          </a:p>
          <a:p>
            <a:r>
              <a:rPr lang="en-US" dirty="0" smtClean="0"/>
              <a:t>C.  Win</a:t>
            </a:r>
            <a:endParaRPr lang="en-US" dirty="0"/>
          </a:p>
        </p:txBody>
      </p:sp>
      <p:sp>
        <p:nvSpPr>
          <p:cNvPr id="3" name="Title 2"/>
          <p:cNvSpPr>
            <a:spLocks noGrp="1"/>
          </p:cNvSpPr>
          <p:nvPr>
            <p:ph type="title"/>
          </p:nvPr>
        </p:nvSpPr>
        <p:spPr/>
        <p:txBody>
          <a:bodyPr>
            <a:normAutofit fontScale="90000"/>
          </a:bodyPr>
          <a:lstStyle/>
          <a:p>
            <a:r>
              <a:rPr lang="en-US" dirty="0" smtClean="0"/>
              <a:t>What does it mean to fight to a “draw”?</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886200"/>
          </a:xfrm>
        </p:spPr>
        <p:txBody>
          <a:bodyPr/>
          <a:lstStyle/>
          <a:p>
            <a:r>
              <a:rPr lang="en-US" dirty="0" smtClean="0"/>
              <a:t>The harbor outside of Richmond, VA</a:t>
            </a:r>
          </a:p>
          <a:p>
            <a:r>
              <a:rPr lang="en-US" dirty="0" smtClean="0"/>
              <a:t>The harbor outside of Norfolk, VA</a:t>
            </a:r>
          </a:p>
          <a:p>
            <a:r>
              <a:rPr lang="en-US" dirty="0" smtClean="0"/>
              <a:t>On land around Fredericksburg</a:t>
            </a:r>
            <a:endParaRPr lang="en-US" dirty="0"/>
          </a:p>
        </p:txBody>
      </p:sp>
      <p:sp>
        <p:nvSpPr>
          <p:cNvPr id="3" name="Title 2"/>
          <p:cNvSpPr>
            <a:spLocks noGrp="1"/>
          </p:cNvSpPr>
          <p:nvPr>
            <p:ph type="title"/>
          </p:nvPr>
        </p:nvSpPr>
        <p:spPr>
          <a:xfrm>
            <a:off x="457200" y="152400"/>
            <a:ext cx="8229600" cy="1447800"/>
          </a:xfrm>
        </p:spPr>
        <p:txBody>
          <a:bodyPr/>
          <a:lstStyle/>
          <a:p>
            <a:r>
              <a:rPr lang="en-US" dirty="0" smtClean="0"/>
              <a:t>Where did the Battle of the Ironclads take place?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810000"/>
          </a:xfrm>
        </p:spPr>
        <p:txBody>
          <a:bodyPr/>
          <a:lstStyle/>
          <a:p>
            <a:r>
              <a:rPr lang="en-US" dirty="0" smtClean="0"/>
              <a:t>A.  Battle of Richmond</a:t>
            </a:r>
          </a:p>
          <a:p>
            <a:r>
              <a:rPr lang="en-US" dirty="0" smtClean="0"/>
              <a:t>B.  Battle of Manassas</a:t>
            </a:r>
          </a:p>
          <a:p>
            <a:r>
              <a:rPr lang="en-US" dirty="0" smtClean="0"/>
              <a:t>C.  Battle of Fredericksburg</a:t>
            </a:r>
            <a:endParaRPr lang="en-US" dirty="0"/>
          </a:p>
        </p:txBody>
      </p:sp>
      <p:sp>
        <p:nvSpPr>
          <p:cNvPr id="3" name="Title 2"/>
          <p:cNvSpPr>
            <a:spLocks noGrp="1"/>
          </p:cNvSpPr>
          <p:nvPr>
            <p:ph type="title"/>
          </p:nvPr>
        </p:nvSpPr>
        <p:spPr>
          <a:xfrm>
            <a:off x="457200" y="152400"/>
            <a:ext cx="8229600" cy="1905000"/>
          </a:xfrm>
        </p:spPr>
        <p:txBody>
          <a:bodyPr>
            <a:normAutofit fontScale="90000"/>
          </a:bodyPr>
          <a:lstStyle/>
          <a:p>
            <a:r>
              <a:rPr lang="en-US" dirty="0" smtClean="0"/>
              <a:t>What important VA battle was fought in 1862 where Lee defeated Burnside?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114800"/>
          </a:xfrm>
        </p:spPr>
        <p:txBody>
          <a:bodyPr/>
          <a:lstStyle/>
          <a:p>
            <a:r>
              <a:rPr lang="en-US" dirty="0" smtClean="0"/>
              <a:t>A.  Confederates</a:t>
            </a:r>
          </a:p>
          <a:p>
            <a:r>
              <a:rPr lang="en-US" dirty="0" smtClean="0"/>
              <a:t>B.  Union</a:t>
            </a:r>
          </a:p>
          <a:p>
            <a:r>
              <a:rPr lang="en-US" dirty="0" smtClean="0"/>
              <a:t>C.  British</a:t>
            </a:r>
            <a:endParaRPr lang="en-US" dirty="0"/>
          </a:p>
        </p:txBody>
      </p:sp>
      <p:sp>
        <p:nvSpPr>
          <p:cNvPr id="3" name="Title 2"/>
          <p:cNvSpPr>
            <a:spLocks noGrp="1"/>
          </p:cNvSpPr>
          <p:nvPr>
            <p:ph type="title"/>
          </p:nvPr>
        </p:nvSpPr>
        <p:spPr>
          <a:xfrm>
            <a:off x="457200" y="152400"/>
            <a:ext cx="8229600" cy="1600200"/>
          </a:xfrm>
        </p:spPr>
        <p:txBody>
          <a:bodyPr>
            <a:normAutofit/>
          </a:bodyPr>
          <a:lstStyle/>
          <a:p>
            <a:r>
              <a:rPr lang="en-US" dirty="0" smtClean="0"/>
              <a:t>What side did General Burnside fight for?</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0"/>
            <a:ext cx="8229600" cy="3048000"/>
          </a:xfrm>
        </p:spPr>
        <p:txBody>
          <a:bodyPr/>
          <a:lstStyle/>
          <a:p>
            <a:r>
              <a:rPr lang="en-US" dirty="0" smtClean="0"/>
              <a:t>A.  Stonewall Jackson</a:t>
            </a:r>
          </a:p>
          <a:p>
            <a:r>
              <a:rPr lang="en-US" dirty="0" smtClean="0"/>
              <a:t>B.  Ulysses S. Grant</a:t>
            </a:r>
          </a:p>
          <a:p>
            <a:r>
              <a:rPr lang="en-US" dirty="0" smtClean="0"/>
              <a:t>C.  J.E.B. Stuart </a:t>
            </a:r>
            <a:endParaRPr lang="en-US" dirty="0"/>
          </a:p>
        </p:txBody>
      </p:sp>
      <p:sp>
        <p:nvSpPr>
          <p:cNvPr id="3" name="Title 2"/>
          <p:cNvSpPr>
            <a:spLocks noGrp="1"/>
          </p:cNvSpPr>
          <p:nvPr>
            <p:ph type="title"/>
          </p:nvPr>
        </p:nvSpPr>
        <p:spPr>
          <a:xfrm>
            <a:off x="457200" y="152400"/>
            <a:ext cx="8229600" cy="2438400"/>
          </a:xfrm>
        </p:spPr>
        <p:txBody>
          <a:bodyPr>
            <a:normAutofit fontScale="90000"/>
          </a:bodyPr>
          <a:lstStyle/>
          <a:p>
            <a:r>
              <a:rPr lang="en-US" dirty="0" smtClean="0"/>
              <a:t>Who was the Confederate cavalry officer, who scouted out on spy missions and played an important role in the defeat of the Union at Fredericksburg?</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Necessary</a:t>
            </a:r>
          </a:p>
          <a:p>
            <a:r>
              <a:rPr lang="en-US" dirty="0" smtClean="0"/>
              <a:t>B.  Deadly</a:t>
            </a:r>
          </a:p>
          <a:p>
            <a:r>
              <a:rPr lang="en-US" dirty="0" smtClean="0"/>
              <a:t>C.  spy</a:t>
            </a:r>
            <a:endParaRPr lang="en-US" dirty="0"/>
          </a:p>
        </p:txBody>
      </p:sp>
      <p:sp>
        <p:nvSpPr>
          <p:cNvPr id="3" name="Title 2"/>
          <p:cNvSpPr>
            <a:spLocks noGrp="1"/>
          </p:cNvSpPr>
          <p:nvPr>
            <p:ph type="title"/>
          </p:nvPr>
        </p:nvSpPr>
        <p:spPr/>
        <p:txBody>
          <a:bodyPr/>
          <a:lstStyle/>
          <a:p>
            <a:r>
              <a:rPr lang="en-US" dirty="0" smtClean="0"/>
              <a:t>What does reconnaissance mean?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09800"/>
            <a:ext cx="3276600" cy="4419600"/>
          </a:xfrm>
        </p:spPr>
        <p:txBody>
          <a:bodyPr>
            <a:normAutofit/>
          </a:bodyPr>
          <a:lstStyle/>
          <a:p>
            <a:r>
              <a:rPr lang="en-US" dirty="0" smtClean="0"/>
              <a:t>Because the Union wanted to capture the </a:t>
            </a:r>
            <a:r>
              <a:rPr lang="en-US" b="1" u="sng" dirty="0" smtClean="0"/>
              <a:t>South’s</a:t>
            </a:r>
            <a:r>
              <a:rPr lang="en-US" dirty="0" smtClean="0"/>
              <a:t> capital, </a:t>
            </a:r>
            <a:r>
              <a:rPr lang="en-US" b="1" u="sng" dirty="0" smtClean="0"/>
              <a:t>Richmond</a:t>
            </a:r>
            <a:r>
              <a:rPr lang="en-US" dirty="0" smtClean="0"/>
              <a:t>, VA and the Confederates wanted to capture the </a:t>
            </a:r>
            <a:r>
              <a:rPr lang="en-US" b="1" u="sng" dirty="0" smtClean="0"/>
              <a:t>North’s</a:t>
            </a:r>
            <a:r>
              <a:rPr lang="en-US" dirty="0" smtClean="0"/>
              <a:t> capital, </a:t>
            </a:r>
            <a:r>
              <a:rPr lang="en-US" b="1" u="sng" dirty="0" smtClean="0"/>
              <a:t>Washington</a:t>
            </a:r>
            <a:r>
              <a:rPr lang="en-US" dirty="0" smtClean="0"/>
              <a:t>, D.C.</a:t>
            </a:r>
            <a:endParaRPr lang="en-US" dirty="0"/>
          </a:p>
        </p:txBody>
      </p:sp>
      <p:sp>
        <p:nvSpPr>
          <p:cNvPr id="3" name="Title 2"/>
          <p:cNvSpPr>
            <a:spLocks noGrp="1"/>
          </p:cNvSpPr>
          <p:nvPr>
            <p:ph type="title"/>
          </p:nvPr>
        </p:nvSpPr>
        <p:spPr>
          <a:xfrm>
            <a:off x="457200" y="152400"/>
            <a:ext cx="2819400" cy="1905000"/>
          </a:xfrm>
        </p:spPr>
        <p:txBody>
          <a:bodyPr/>
          <a:lstStyle/>
          <a:p>
            <a:r>
              <a:rPr lang="en-US" b="1" dirty="0" smtClean="0"/>
              <a:t>Battles in Virginia</a:t>
            </a:r>
            <a:endParaRPr lang="en-US" b="1" dirty="0"/>
          </a:p>
        </p:txBody>
      </p:sp>
      <p:pic>
        <p:nvPicPr>
          <p:cNvPr id="1026" name="Picture 2" descr="http://americancivilwar.com/statepic/va1864.gif"/>
          <p:cNvPicPr>
            <a:picLocks noChangeAspect="1" noChangeArrowheads="1"/>
          </p:cNvPicPr>
          <p:nvPr/>
        </p:nvPicPr>
        <p:blipFill>
          <a:blip r:embed="rId2" cstate="print"/>
          <a:srcRect/>
          <a:stretch>
            <a:fillRect/>
          </a:stretch>
        </p:blipFill>
        <p:spPr bwMode="auto">
          <a:xfrm>
            <a:off x="3760124" y="228600"/>
            <a:ext cx="5193376" cy="3886200"/>
          </a:xfrm>
          <a:prstGeom prst="rect">
            <a:avLst/>
          </a:prstGeom>
          <a:noFill/>
        </p:spPr>
      </p:pic>
      <p:pic>
        <p:nvPicPr>
          <p:cNvPr id="7170" name="Picture 2" descr="http://mortkunstler.com/product_images/150_2.jpg"/>
          <p:cNvPicPr>
            <a:picLocks noChangeAspect="1" noChangeArrowheads="1"/>
          </p:cNvPicPr>
          <p:nvPr/>
        </p:nvPicPr>
        <p:blipFill>
          <a:blip r:embed="rId3" cstate="print"/>
          <a:srcRect/>
          <a:stretch>
            <a:fillRect/>
          </a:stretch>
        </p:blipFill>
        <p:spPr bwMode="auto">
          <a:xfrm>
            <a:off x="4191000" y="4191000"/>
            <a:ext cx="4448175" cy="237236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810000"/>
          </a:xfrm>
        </p:spPr>
        <p:txBody>
          <a:bodyPr/>
          <a:lstStyle/>
          <a:p>
            <a:r>
              <a:rPr lang="en-US" dirty="0" smtClean="0"/>
              <a:t>A.  Stonewall Jackson</a:t>
            </a:r>
          </a:p>
          <a:p>
            <a:r>
              <a:rPr lang="en-US" dirty="0" smtClean="0"/>
              <a:t>B.  Robert E. Lee</a:t>
            </a:r>
          </a:p>
          <a:p>
            <a:r>
              <a:rPr lang="en-US" dirty="0" smtClean="0"/>
              <a:t>C.  J.E.B. Stuart</a:t>
            </a:r>
            <a:endParaRPr lang="en-US" dirty="0"/>
          </a:p>
        </p:txBody>
      </p:sp>
      <p:sp>
        <p:nvSpPr>
          <p:cNvPr id="3" name="Title 2"/>
          <p:cNvSpPr>
            <a:spLocks noGrp="1"/>
          </p:cNvSpPr>
          <p:nvPr>
            <p:ph type="title"/>
          </p:nvPr>
        </p:nvSpPr>
        <p:spPr>
          <a:xfrm>
            <a:off x="457200" y="152400"/>
            <a:ext cx="8229600" cy="1752600"/>
          </a:xfrm>
        </p:spPr>
        <p:txBody>
          <a:bodyPr>
            <a:normAutofit/>
          </a:bodyPr>
          <a:lstStyle/>
          <a:p>
            <a:r>
              <a:rPr lang="en-US" dirty="0" smtClean="0"/>
              <a:t>Who  was considered the “eyes and ears” of the Confederate army?</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810000"/>
          </a:xfrm>
        </p:spPr>
        <p:txBody>
          <a:bodyPr/>
          <a:lstStyle/>
          <a:p>
            <a:r>
              <a:rPr lang="en-US" dirty="0" smtClean="0"/>
              <a:t>A.  It was flooded.</a:t>
            </a:r>
          </a:p>
          <a:p>
            <a:r>
              <a:rPr lang="en-US" dirty="0" smtClean="0"/>
              <a:t>B.  It was attacked.</a:t>
            </a:r>
          </a:p>
          <a:p>
            <a:r>
              <a:rPr lang="en-US" dirty="0" smtClean="0"/>
              <a:t>C.  It was burned.</a:t>
            </a:r>
            <a:endParaRPr lang="en-US" dirty="0"/>
          </a:p>
        </p:txBody>
      </p:sp>
      <p:sp>
        <p:nvSpPr>
          <p:cNvPr id="3" name="Title 2"/>
          <p:cNvSpPr>
            <a:spLocks noGrp="1"/>
          </p:cNvSpPr>
          <p:nvPr>
            <p:ph type="title"/>
          </p:nvPr>
        </p:nvSpPr>
        <p:spPr>
          <a:xfrm>
            <a:off x="457200" y="152400"/>
            <a:ext cx="8229600" cy="1676400"/>
          </a:xfrm>
        </p:spPr>
        <p:txBody>
          <a:bodyPr/>
          <a:lstStyle/>
          <a:p>
            <a:r>
              <a:rPr lang="en-US" dirty="0" smtClean="0"/>
              <a:t>What happened to the South’s capital near the end of the war?</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8229600" cy="3505200"/>
          </a:xfrm>
        </p:spPr>
        <p:txBody>
          <a:bodyPr/>
          <a:lstStyle/>
          <a:p>
            <a:r>
              <a:rPr lang="en-US" dirty="0" smtClean="0"/>
              <a:t>A.  Ulysses S. Grant</a:t>
            </a:r>
          </a:p>
          <a:p>
            <a:r>
              <a:rPr lang="en-US" dirty="0" smtClean="0"/>
              <a:t>B.  Abraham Lincoln</a:t>
            </a:r>
          </a:p>
          <a:p>
            <a:r>
              <a:rPr lang="en-US" dirty="0" smtClean="0"/>
              <a:t>C.  Stonewall Jackson</a:t>
            </a:r>
            <a:endParaRPr lang="en-US" dirty="0"/>
          </a:p>
        </p:txBody>
      </p:sp>
      <p:sp>
        <p:nvSpPr>
          <p:cNvPr id="3" name="Title 2"/>
          <p:cNvSpPr>
            <a:spLocks noGrp="1"/>
          </p:cNvSpPr>
          <p:nvPr>
            <p:ph type="title"/>
          </p:nvPr>
        </p:nvSpPr>
        <p:spPr>
          <a:xfrm>
            <a:off x="457200" y="152400"/>
            <a:ext cx="8229600" cy="1905000"/>
          </a:xfrm>
        </p:spPr>
        <p:txBody>
          <a:bodyPr/>
          <a:lstStyle/>
          <a:p>
            <a:r>
              <a:rPr lang="en-US" dirty="0" smtClean="0"/>
              <a:t>Who captured and burned Richmond at the end of the war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229600" cy="3733800"/>
          </a:xfrm>
        </p:spPr>
        <p:txBody>
          <a:bodyPr/>
          <a:lstStyle/>
          <a:p>
            <a:r>
              <a:rPr lang="en-US" dirty="0" smtClean="0"/>
              <a:t>A.  General Burnside</a:t>
            </a:r>
          </a:p>
          <a:p>
            <a:r>
              <a:rPr lang="en-US" dirty="0" smtClean="0"/>
              <a:t>B.  Abraham Lincoln</a:t>
            </a:r>
          </a:p>
          <a:p>
            <a:r>
              <a:rPr lang="en-US" dirty="0" smtClean="0"/>
              <a:t>C.  Ulysses S. Grant</a:t>
            </a:r>
            <a:endParaRPr lang="en-US" dirty="0"/>
          </a:p>
        </p:txBody>
      </p:sp>
      <p:sp>
        <p:nvSpPr>
          <p:cNvPr id="3" name="Title 2"/>
          <p:cNvSpPr>
            <a:spLocks noGrp="1"/>
          </p:cNvSpPr>
          <p:nvPr>
            <p:ph type="title"/>
          </p:nvPr>
        </p:nvSpPr>
        <p:spPr>
          <a:xfrm>
            <a:off x="457200" y="152400"/>
            <a:ext cx="8229600" cy="1905000"/>
          </a:xfrm>
        </p:spPr>
        <p:txBody>
          <a:bodyPr>
            <a:normAutofit fontScale="90000"/>
          </a:bodyPr>
          <a:lstStyle/>
          <a:p>
            <a:r>
              <a:rPr lang="en-US" dirty="0" smtClean="0"/>
              <a:t>What Union General did General Lee surrender to at the end of the war?</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3962400"/>
          </a:xfrm>
        </p:spPr>
        <p:txBody>
          <a:bodyPr/>
          <a:lstStyle/>
          <a:p>
            <a:r>
              <a:rPr lang="en-US" dirty="0" smtClean="0"/>
              <a:t>A.  Win</a:t>
            </a:r>
          </a:p>
          <a:p>
            <a:r>
              <a:rPr lang="en-US" dirty="0" smtClean="0"/>
              <a:t>B.  Give up</a:t>
            </a:r>
          </a:p>
          <a:p>
            <a:r>
              <a:rPr lang="en-US" dirty="0" smtClean="0"/>
              <a:t>C.  Die </a:t>
            </a:r>
            <a:endParaRPr lang="en-US" dirty="0"/>
          </a:p>
        </p:txBody>
      </p:sp>
      <p:sp>
        <p:nvSpPr>
          <p:cNvPr id="3" name="Title 2"/>
          <p:cNvSpPr>
            <a:spLocks noGrp="1"/>
          </p:cNvSpPr>
          <p:nvPr>
            <p:ph type="title"/>
          </p:nvPr>
        </p:nvSpPr>
        <p:spPr>
          <a:xfrm>
            <a:off x="457200" y="152400"/>
            <a:ext cx="8229600" cy="1752600"/>
          </a:xfrm>
        </p:spPr>
        <p:txBody>
          <a:bodyPr/>
          <a:lstStyle/>
          <a:p>
            <a:r>
              <a:rPr lang="en-US" dirty="0" smtClean="0"/>
              <a:t>What does “surrender” mean?</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8229600" cy="3429000"/>
          </a:xfrm>
        </p:spPr>
        <p:txBody>
          <a:bodyPr/>
          <a:lstStyle/>
          <a:p>
            <a:r>
              <a:rPr lang="en-US" dirty="0" smtClean="0"/>
              <a:t>A.  Manassas</a:t>
            </a:r>
          </a:p>
          <a:p>
            <a:r>
              <a:rPr lang="en-US" dirty="0" smtClean="0"/>
              <a:t>B.  Appomattox</a:t>
            </a:r>
          </a:p>
          <a:p>
            <a:r>
              <a:rPr lang="en-US" dirty="0" smtClean="0"/>
              <a:t>C.  Fredericksburg</a:t>
            </a:r>
            <a:endParaRPr lang="en-US" dirty="0"/>
          </a:p>
        </p:txBody>
      </p:sp>
      <p:sp>
        <p:nvSpPr>
          <p:cNvPr id="3" name="Title 2"/>
          <p:cNvSpPr>
            <a:spLocks noGrp="1"/>
          </p:cNvSpPr>
          <p:nvPr>
            <p:ph type="title"/>
          </p:nvPr>
        </p:nvSpPr>
        <p:spPr>
          <a:xfrm>
            <a:off x="457200" y="152400"/>
            <a:ext cx="8229600" cy="1981200"/>
          </a:xfrm>
        </p:spPr>
        <p:txBody>
          <a:bodyPr/>
          <a:lstStyle/>
          <a:p>
            <a:r>
              <a:rPr lang="en-US" dirty="0" smtClean="0"/>
              <a:t>Where did Lee surrender to Grant to end the Civil War?</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The North</a:t>
            </a:r>
          </a:p>
          <a:p>
            <a:r>
              <a:rPr lang="en-US" dirty="0" smtClean="0"/>
              <a:t>B.  The South</a:t>
            </a:r>
          </a:p>
          <a:p>
            <a:r>
              <a:rPr lang="en-US" dirty="0" smtClean="0"/>
              <a:t>C.  The Colonies</a:t>
            </a:r>
            <a:endParaRPr lang="en-US" dirty="0"/>
          </a:p>
        </p:txBody>
      </p:sp>
      <p:sp>
        <p:nvSpPr>
          <p:cNvPr id="3" name="Title 2"/>
          <p:cNvSpPr>
            <a:spLocks noGrp="1"/>
          </p:cNvSpPr>
          <p:nvPr>
            <p:ph type="title"/>
          </p:nvPr>
        </p:nvSpPr>
        <p:spPr/>
        <p:txBody>
          <a:bodyPr/>
          <a:lstStyle/>
          <a:p>
            <a:r>
              <a:rPr lang="en-US" dirty="0" smtClean="0"/>
              <a:t>Who won the Civil War?</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229600" cy="3581400"/>
          </a:xfrm>
        </p:spPr>
        <p:txBody>
          <a:bodyPr/>
          <a:lstStyle/>
          <a:p>
            <a:r>
              <a:rPr lang="en-US" dirty="0" smtClean="0"/>
              <a:t>A.  West Virginia</a:t>
            </a:r>
          </a:p>
          <a:p>
            <a:r>
              <a:rPr lang="en-US" dirty="0" smtClean="0"/>
              <a:t>B.  The Confederate States of America</a:t>
            </a:r>
          </a:p>
          <a:p>
            <a:r>
              <a:rPr lang="en-US" dirty="0" smtClean="0"/>
              <a:t>C.  South Carolina</a:t>
            </a:r>
            <a:endParaRPr lang="en-US" dirty="0"/>
          </a:p>
        </p:txBody>
      </p:sp>
      <p:sp>
        <p:nvSpPr>
          <p:cNvPr id="3" name="Title 2"/>
          <p:cNvSpPr>
            <a:spLocks noGrp="1"/>
          </p:cNvSpPr>
          <p:nvPr>
            <p:ph type="title"/>
          </p:nvPr>
        </p:nvSpPr>
        <p:spPr>
          <a:xfrm>
            <a:off x="457200" y="152400"/>
            <a:ext cx="8229600" cy="1905000"/>
          </a:xfrm>
        </p:spPr>
        <p:txBody>
          <a:bodyPr>
            <a:normAutofit fontScale="90000"/>
          </a:bodyPr>
          <a:lstStyle/>
          <a:p>
            <a:r>
              <a:rPr lang="en-US" dirty="0" smtClean="0"/>
              <a:t>What new state was formed because western counties wanted to become a free state, where slavery was illegal?</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1865</a:t>
            </a:r>
          </a:p>
          <a:p>
            <a:r>
              <a:rPr lang="en-US" dirty="0" smtClean="0"/>
              <a:t>B.  1861</a:t>
            </a:r>
          </a:p>
          <a:p>
            <a:r>
              <a:rPr lang="en-US" dirty="0" smtClean="0"/>
              <a:t>C. 1776</a:t>
            </a:r>
            <a:endParaRPr lang="en-US" dirty="0"/>
          </a:p>
        </p:txBody>
      </p:sp>
      <p:sp>
        <p:nvSpPr>
          <p:cNvPr id="3" name="Title 2"/>
          <p:cNvSpPr>
            <a:spLocks noGrp="1"/>
          </p:cNvSpPr>
          <p:nvPr>
            <p:ph type="title"/>
          </p:nvPr>
        </p:nvSpPr>
        <p:spPr/>
        <p:txBody>
          <a:bodyPr/>
          <a:lstStyle/>
          <a:p>
            <a:r>
              <a:rPr lang="en-US" dirty="0" smtClean="0"/>
              <a:t>What year did the Civil War end?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0"/>
            <a:ext cx="5562600" cy="2819400"/>
          </a:xfrm>
        </p:spPr>
        <p:txBody>
          <a:bodyPr>
            <a:normAutofit/>
          </a:bodyPr>
          <a:lstStyle/>
          <a:p>
            <a:r>
              <a:rPr lang="en-US" sz="3500" b="1" dirty="0" smtClean="0">
                <a:solidFill>
                  <a:schemeClr val="bg1"/>
                </a:solidFill>
                <a:effectLst>
                  <a:outerShdw blurRad="38100" dist="38100" dir="2700000" algn="tl">
                    <a:srgbClr val="000000">
                      <a:alpha val="43137"/>
                    </a:srgbClr>
                  </a:outerShdw>
                </a:effectLst>
              </a:rPr>
              <a:t>Battle of Manassas</a:t>
            </a:r>
            <a:r>
              <a:rPr lang="en-US" sz="3500" dirty="0" smtClean="0">
                <a:solidFill>
                  <a:schemeClr val="bg1"/>
                </a:solidFill>
                <a:effectLst>
                  <a:outerShdw blurRad="38100" dist="38100" dir="2700000" algn="tl">
                    <a:srgbClr val="000000">
                      <a:alpha val="43137"/>
                    </a:srgbClr>
                  </a:outerShdw>
                </a:effectLst>
              </a:rPr>
              <a:t/>
            </a:r>
            <a:br>
              <a:rPr lang="en-US" sz="3500" dirty="0" smtClean="0">
                <a:solidFill>
                  <a:schemeClr val="bg1"/>
                </a:solidFill>
                <a:effectLst>
                  <a:outerShdw blurRad="38100" dist="38100" dir="2700000" algn="tl">
                    <a:srgbClr val="000000">
                      <a:alpha val="43137"/>
                    </a:srgbClr>
                  </a:outerShdw>
                </a:effectLst>
              </a:rPr>
            </a:br>
            <a:r>
              <a:rPr lang="en-US" sz="3500" dirty="0" smtClean="0">
                <a:solidFill>
                  <a:schemeClr val="bg1"/>
                </a:solidFill>
                <a:effectLst>
                  <a:outerShdw blurRad="38100" dist="38100" dir="2700000" algn="tl">
                    <a:srgbClr val="000000">
                      <a:alpha val="43137"/>
                    </a:srgbClr>
                  </a:outerShdw>
                </a:effectLst>
              </a:rPr>
              <a:t>July 1861:  The first </a:t>
            </a:r>
            <a:r>
              <a:rPr lang="en-US" sz="3500" u="sng" dirty="0" smtClean="0">
                <a:solidFill>
                  <a:schemeClr val="bg1"/>
                </a:solidFill>
                <a:effectLst>
                  <a:outerShdw blurRad="38100" dist="38100" dir="2700000" algn="tl">
                    <a:srgbClr val="000000">
                      <a:alpha val="43137"/>
                    </a:srgbClr>
                  </a:outerShdw>
                </a:effectLst>
              </a:rPr>
              <a:t>Battle of Bull Run </a:t>
            </a:r>
            <a:r>
              <a:rPr lang="en-US" sz="3500" dirty="0" smtClean="0">
                <a:solidFill>
                  <a:schemeClr val="bg1"/>
                </a:solidFill>
                <a:effectLst>
                  <a:outerShdw blurRad="38100" dist="38100" dir="2700000" algn="tl">
                    <a:srgbClr val="000000">
                      <a:alpha val="43137"/>
                    </a:srgbClr>
                  </a:outerShdw>
                </a:effectLst>
              </a:rPr>
              <a:t>(or Manassas) was the </a:t>
            </a:r>
            <a:r>
              <a:rPr lang="en-US" sz="3500" u="sng" dirty="0" smtClean="0">
                <a:solidFill>
                  <a:schemeClr val="bg1"/>
                </a:solidFill>
                <a:effectLst>
                  <a:outerShdw blurRad="38100" dist="38100" dir="2700000" algn="tl">
                    <a:srgbClr val="000000">
                      <a:alpha val="43137"/>
                    </a:srgbClr>
                  </a:outerShdw>
                </a:effectLst>
              </a:rPr>
              <a:t>first</a:t>
            </a:r>
            <a:r>
              <a:rPr lang="en-US" sz="3500" dirty="0" smtClean="0">
                <a:solidFill>
                  <a:schemeClr val="bg1"/>
                </a:solidFill>
                <a:effectLst>
                  <a:outerShdw blurRad="38100" dist="38100" dir="2700000" algn="tl">
                    <a:srgbClr val="000000">
                      <a:alpha val="43137"/>
                    </a:srgbClr>
                  </a:outerShdw>
                </a:effectLst>
              </a:rPr>
              <a:t> major clash of the Civil War.  </a:t>
            </a:r>
            <a:endParaRPr lang="en-US" sz="3500"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5105400" y="6096000"/>
            <a:ext cx="4038600" cy="477054"/>
          </a:xfrm>
          <a:prstGeom prst="rect">
            <a:avLst/>
          </a:prstGeom>
          <a:noFill/>
        </p:spPr>
        <p:txBody>
          <a:bodyPr wrap="square" rtlCol="0">
            <a:spAutoFit/>
          </a:bodyPr>
          <a:lstStyle/>
          <a:p>
            <a:pPr algn="ctr"/>
            <a:r>
              <a:rPr lang="en-US" sz="2500" dirty="0" smtClean="0">
                <a:effectLst>
                  <a:outerShdw blurRad="38100" dist="38100" dir="2700000" algn="tl">
                    <a:srgbClr val="000000">
                      <a:alpha val="43137"/>
                    </a:srgbClr>
                  </a:outerShdw>
                </a:effectLst>
              </a:rPr>
              <a:t>Confederates won.  </a:t>
            </a:r>
            <a:endParaRPr lang="en-US" sz="2500" dirty="0">
              <a:effectLst>
                <a:outerShdw blurRad="38100" dist="38100" dir="2700000" algn="tl">
                  <a:srgbClr val="000000">
                    <a:alpha val="43137"/>
                  </a:srgbClr>
                </a:outerShdw>
              </a:effectLst>
            </a:endParaRPr>
          </a:p>
        </p:txBody>
      </p:sp>
      <p:pic>
        <p:nvPicPr>
          <p:cNvPr id="8" name="Picture 7" descr="RebelYell.jpg"/>
          <p:cNvPicPr>
            <a:picLocks noChangeAspect="1"/>
          </p:cNvPicPr>
          <p:nvPr/>
        </p:nvPicPr>
        <p:blipFill>
          <a:blip r:embed="rId2" cstate="print"/>
          <a:stretch>
            <a:fillRect/>
          </a:stretch>
        </p:blipFill>
        <p:spPr>
          <a:xfrm>
            <a:off x="0" y="0"/>
            <a:ext cx="9144000" cy="3840480"/>
          </a:xfrm>
          <a:prstGeom prst="rect">
            <a:avLst/>
          </a:prstGeom>
        </p:spPr>
      </p:pic>
      <p:pic>
        <p:nvPicPr>
          <p:cNvPr id="9" name="Picture 8" descr="map_of_manassas_va.jpg"/>
          <p:cNvPicPr>
            <a:picLocks noChangeAspect="1"/>
          </p:cNvPicPr>
          <p:nvPr/>
        </p:nvPicPr>
        <p:blipFill>
          <a:blip r:embed="rId3" cstate="print"/>
          <a:stretch>
            <a:fillRect/>
          </a:stretch>
        </p:blipFill>
        <p:spPr>
          <a:xfrm>
            <a:off x="5470817" y="4038601"/>
            <a:ext cx="3463633" cy="17525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4419600" cy="4953000"/>
          </a:xfrm>
        </p:spPr>
        <p:txBody>
          <a:bodyPr>
            <a:normAutofit fontScale="92500" lnSpcReduction="20000"/>
          </a:bodyPr>
          <a:lstStyle/>
          <a:p>
            <a:r>
              <a:rPr lang="en-US" dirty="0" smtClean="0"/>
              <a:t>Considered Robert E. Lee’s</a:t>
            </a:r>
          </a:p>
          <a:p>
            <a:pPr>
              <a:buNone/>
            </a:pPr>
            <a:r>
              <a:rPr lang="en-US" u="sng" dirty="0" smtClean="0"/>
              <a:t>“right hand man”</a:t>
            </a:r>
          </a:p>
          <a:p>
            <a:pPr>
              <a:buNone/>
            </a:pPr>
            <a:endParaRPr lang="en-US" u="sng" dirty="0" smtClean="0"/>
          </a:p>
          <a:p>
            <a:pPr>
              <a:buNone/>
            </a:pPr>
            <a:r>
              <a:rPr lang="en-US" dirty="0" smtClean="0"/>
              <a:t>.—"Stonewall" Jackson won his </a:t>
            </a:r>
            <a:r>
              <a:rPr lang="en-US" b="1" u="sng" dirty="0" smtClean="0"/>
              <a:t>nickname</a:t>
            </a:r>
            <a:r>
              <a:rPr lang="en-US" dirty="0" smtClean="0"/>
              <a:t> during the Battle of Manassas.  He held his ground with his troops. </a:t>
            </a:r>
          </a:p>
          <a:p>
            <a:pPr>
              <a:buNone/>
            </a:pPr>
            <a:endParaRPr lang="en-US" dirty="0" smtClean="0"/>
          </a:p>
          <a:p>
            <a:pPr>
              <a:buNone/>
            </a:pPr>
            <a:r>
              <a:rPr lang="en-US" dirty="0" smtClean="0"/>
              <a:t>"Look at Jackson </a:t>
            </a:r>
            <a:r>
              <a:rPr lang="en-US" b="1" u="sng" dirty="0" smtClean="0"/>
              <a:t>standing</a:t>
            </a:r>
            <a:r>
              <a:rPr lang="en-US" dirty="0" smtClean="0"/>
              <a:t> there like a stone wall,”  General Bee who uttered these words, just before he fell, adding, "Rally on the Virginians." </a:t>
            </a:r>
          </a:p>
          <a:p>
            <a:pPr>
              <a:buNone/>
            </a:pPr>
            <a:endParaRPr lang="en-US" dirty="0" smtClean="0"/>
          </a:p>
          <a:p>
            <a:endParaRPr lang="en-US" dirty="0"/>
          </a:p>
        </p:txBody>
      </p:sp>
      <p:sp>
        <p:nvSpPr>
          <p:cNvPr id="3" name="Title 2"/>
          <p:cNvSpPr>
            <a:spLocks noGrp="1"/>
          </p:cNvSpPr>
          <p:nvPr>
            <p:ph type="title"/>
          </p:nvPr>
        </p:nvSpPr>
        <p:spPr/>
        <p:txBody>
          <a:bodyPr/>
          <a:lstStyle/>
          <a:p>
            <a:r>
              <a:rPr lang="en-US" dirty="0" smtClean="0"/>
              <a:t>Stonewall Jackson</a:t>
            </a:r>
            <a:endParaRPr lang="en-US" dirty="0"/>
          </a:p>
        </p:txBody>
      </p:sp>
      <p:pic>
        <p:nvPicPr>
          <p:cNvPr id="5122" name="Picture 2" descr="http://heritageclassicart.com/kunstler/images/tactics.jpg"/>
          <p:cNvPicPr>
            <a:picLocks noChangeAspect="1" noChangeArrowheads="1"/>
          </p:cNvPicPr>
          <p:nvPr/>
        </p:nvPicPr>
        <p:blipFill>
          <a:blip r:embed="rId2" cstate="print"/>
          <a:srcRect/>
          <a:stretch>
            <a:fillRect/>
          </a:stretch>
        </p:blipFill>
        <p:spPr bwMode="auto">
          <a:xfrm>
            <a:off x="4953000" y="152400"/>
            <a:ext cx="3898900" cy="3470021"/>
          </a:xfrm>
          <a:prstGeom prst="rect">
            <a:avLst/>
          </a:prstGeom>
          <a:noFill/>
        </p:spPr>
      </p:pic>
      <p:pic>
        <p:nvPicPr>
          <p:cNvPr id="4" name="Picture 3" descr="General_Stonewall_Jackson_.jpg"/>
          <p:cNvPicPr>
            <a:picLocks noChangeAspect="1"/>
          </p:cNvPicPr>
          <p:nvPr/>
        </p:nvPicPr>
        <p:blipFill>
          <a:blip r:embed="rId3" cstate="print"/>
          <a:stretch>
            <a:fillRect/>
          </a:stretch>
        </p:blipFill>
        <p:spPr>
          <a:xfrm>
            <a:off x="6324600" y="3276599"/>
            <a:ext cx="2507742" cy="363440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3733800" cy="5334000"/>
          </a:xfrm>
        </p:spPr>
        <p:txBody>
          <a:bodyPr>
            <a:normAutofit fontScale="92500" lnSpcReduction="10000"/>
          </a:bodyPr>
          <a:lstStyle/>
          <a:p>
            <a:r>
              <a:rPr lang="en-US" sz="2800" dirty="0" smtClean="0">
                <a:solidFill>
                  <a:schemeClr val="bg1"/>
                </a:solidFill>
                <a:effectLst>
                  <a:outerShdw blurRad="38100" dist="38100" dir="2700000" algn="tl">
                    <a:srgbClr val="000000">
                      <a:alpha val="43137"/>
                    </a:srgbClr>
                  </a:outerShdw>
                </a:effectLst>
              </a:rPr>
              <a:t>Lincoln used the Union navy to blockade southern ports.  An important sea battle between the Monitor (Union) and the </a:t>
            </a:r>
            <a:r>
              <a:rPr lang="en-US" sz="2800" b="1" dirty="0" smtClean="0">
                <a:solidFill>
                  <a:schemeClr val="bg1"/>
                </a:solidFill>
                <a:effectLst>
                  <a:outerShdw blurRad="38100" dist="38100" dir="2700000" algn="tl">
                    <a:srgbClr val="000000">
                      <a:alpha val="43137"/>
                    </a:srgbClr>
                  </a:outerShdw>
                </a:effectLst>
              </a:rPr>
              <a:t>Merrimack</a:t>
            </a:r>
            <a:r>
              <a:rPr lang="en-US" sz="2800" dirty="0" smtClean="0">
                <a:solidFill>
                  <a:schemeClr val="bg1"/>
                </a:solidFill>
                <a:effectLst>
                  <a:outerShdw blurRad="38100" dist="38100" dir="2700000" algn="tl">
                    <a:srgbClr val="000000">
                      <a:alpha val="43137"/>
                    </a:srgbClr>
                  </a:outerShdw>
                </a:effectLst>
              </a:rPr>
              <a:t> (Confederate), two </a:t>
            </a:r>
            <a:r>
              <a:rPr lang="en-US" sz="2800" b="1" u="sng" dirty="0" smtClean="0">
                <a:solidFill>
                  <a:schemeClr val="bg1"/>
                </a:solidFill>
                <a:effectLst>
                  <a:outerShdw blurRad="38100" dist="38100" dir="2700000" algn="tl">
                    <a:srgbClr val="000000">
                      <a:alpha val="43137"/>
                    </a:srgbClr>
                  </a:outerShdw>
                </a:effectLst>
              </a:rPr>
              <a:t>iron-clad ships</a:t>
            </a:r>
            <a:r>
              <a:rPr lang="en-US" sz="2800" dirty="0" smtClean="0">
                <a:solidFill>
                  <a:schemeClr val="bg1"/>
                </a:solidFill>
                <a:effectLst>
                  <a:outerShdw blurRad="38100" dist="38100" dir="2700000" algn="tl">
                    <a:srgbClr val="000000">
                      <a:alpha val="43137"/>
                    </a:srgbClr>
                  </a:outerShdw>
                </a:effectLst>
              </a:rPr>
              <a:t>, took place in Virginia waters near Norfolk and Hampton, VA.  The battle was fought to a draw.</a:t>
            </a:r>
            <a:endParaRPr lang="en-US" dirty="0"/>
          </a:p>
        </p:txBody>
      </p:sp>
      <p:sp>
        <p:nvSpPr>
          <p:cNvPr id="3" name="Title 2"/>
          <p:cNvSpPr>
            <a:spLocks noGrp="1"/>
          </p:cNvSpPr>
          <p:nvPr>
            <p:ph type="title"/>
          </p:nvPr>
        </p:nvSpPr>
        <p:spPr/>
        <p:txBody>
          <a:bodyPr>
            <a:normAutofit fontScale="90000"/>
          </a:bodyPr>
          <a:lstStyle/>
          <a:p>
            <a:r>
              <a:rPr lang="en-US" dirty="0" smtClean="0"/>
              <a:t>Battle of the </a:t>
            </a:r>
            <a:r>
              <a:rPr lang="en-US" b="1" u="sng" dirty="0" smtClean="0"/>
              <a:t>Monitor</a:t>
            </a:r>
            <a:r>
              <a:rPr lang="en-US" b="1" dirty="0" smtClean="0"/>
              <a:t> and the Merrimack</a:t>
            </a:r>
            <a:endParaRPr lang="en-US" b="1" u="sng" dirty="0"/>
          </a:p>
        </p:txBody>
      </p:sp>
      <p:pic>
        <p:nvPicPr>
          <p:cNvPr id="4" name="Picture 3" descr="21862.jpg"/>
          <p:cNvPicPr>
            <a:picLocks noChangeAspect="1"/>
          </p:cNvPicPr>
          <p:nvPr/>
        </p:nvPicPr>
        <p:blipFill>
          <a:blip r:embed="rId2" cstate="print"/>
          <a:stretch>
            <a:fillRect/>
          </a:stretch>
        </p:blipFill>
        <p:spPr>
          <a:xfrm>
            <a:off x="3581400" y="1905000"/>
            <a:ext cx="5562600" cy="3775913"/>
          </a:xfrm>
          <a:prstGeom prst="rect">
            <a:avLst/>
          </a:prstGeom>
        </p:spPr>
      </p:pic>
      <p:sp>
        <p:nvSpPr>
          <p:cNvPr id="5" name="TextBox 4"/>
          <p:cNvSpPr txBox="1"/>
          <p:nvPr/>
        </p:nvSpPr>
        <p:spPr>
          <a:xfrm>
            <a:off x="3810000" y="5715000"/>
            <a:ext cx="4953000" cy="923330"/>
          </a:xfrm>
          <a:prstGeom prst="rect">
            <a:avLst/>
          </a:prstGeom>
          <a:noFill/>
        </p:spPr>
        <p:txBody>
          <a:bodyPr wrap="square" rtlCol="0">
            <a:spAutoFit/>
          </a:bodyPr>
          <a:lstStyle/>
          <a:p>
            <a:r>
              <a:rPr lang="en-US" dirty="0" smtClean="0">
                <a:hlinkClick r:id="rId3"/>
              </a:rPr>
              <a:t>http://www.youtube.com/watch?v=vmnnqJm_4Pc&amp;safety_mode=true&amp;persist_safety_mode=1&amp;safe=active</a:t>
            </a:r>
            <a:r>
              <a:rPr lang="en-US" dirty="0" smtClean="0"/>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1676400" cy="4572000"/>
          </a:xfrm>
        </p:spPr>
        <p:txBody>
          <a:bodyPr/>
          <a:lstStyle/>
          <a:p>
            <a:r>
              <a:rPr lang="en-US" dirty="0" smtClean="0"/>
              <a:t>Took place in the harbor by Norfolk, VA</a:t>
            </a:r>
            <a:endParaRPr lang="en-US" dirty="0"/>
          </a:p>
        </p:txBody>
      </p:sp>
      <p:sp>
        <p:nvSpPr>
          <p:cNvPr id="3" name="Title 2"/>
          <p:cNvSpPr>
            <a:spLocks noGrp="1"/>
          </p:cNvSpPr>
          <p:nvPr>
            <p:ph type="title"/>
          </p:nvPr>
        </p:nvSpPr>
        <p:spPr>
          <a:xfrm>
            <a:off x="457200" y="0"/>
            <a:ext cx="8229600" cy="1219200"/>
          </a:xfrm>
        </p:spPr>
        <p:txBody>
          <a:bodyPr/>
          <a:lstStyle/>
          <a:p>
            <a:r>
              <a:rPr lang="en-US" dirty="0" smtClean="0"/>
              <a:t>Battle of the Ironclads</a:t>
            </a:r>
            <a:endParaRPr lang="en-US" dirty="0"/>
          </a:p>
        </p:txBody>
      </p:sp>
      <p:pic>
        <p:nvPicPr>
          <p:cNvPr id="1026" name="Picture 2" descr="http://wwp.greenwichmeantime.com/images/usa/virginia.jpg"/>
          <p:cNvPicPr>
            <a:picLocks noChangeAspect="1" noChangeArrowheads="1"/>
          </p:cNvPicPr>
          <p:nvPr/>
        </p:nvPicPr>
        <p:blipFill>
          <a:blip r:embed="rId2" cstate="print"/>
          <a:srcRect/>
          <a:stretch>
            <a:fillRect/>
          </a:stretch>
        </p:blipFill>
        <p:spPr bwMode="auto">
          <a:xfrm>
            <a:off x="2447896" y="1295400"/>
            <a:ext cx="6696104" cy="5257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3505200" cy="6019800"/>
          </a:xfrm>
        </p:spPr>
        <p:txBody>
          <a:bodyPr>
            <a:normAutofit fontScale="90000"/>
          </a:bodyPr>
          <a:lstStyle/>
          <a:p>
            <a:r>
              <a:rPr lang="en-US" sz="3900" b="1" dirty="0" smtClean="0">
                <a:solidFill>
                  <a:schemeClr val="bg1"/>
                </a:solidFill>
                <a:effectLst>
                  <a:outerShdw blurRad="38100" dist="38100" dir="2700000" algn="tl">
                    <a:srgbClr val="000000">
                      <a:alpha val="43137"/>
                    </a:srgbClr>
                  </a:outerShdw>
                </a:effectLst>
              </a:rPr>
              <a:t>Battle of </a:t>
            </a:r>
            <a:r>
              <a:rPr lang="en-US" sz="3900" b="1" u="sng" dirty="0" smtClean="0">
                <a:solidFill>
                  <a:schemeClr val="bg1"/>
                </a:solidFill>
                <a:effectLst>
                  <a:outerShdw blurRad="38100" dist="38100" dir="2700000" algn="tl">
                    <a:srgbClr val="000000">
                      <a:alpha val="43137"/>
                    </a:srgbClr>
                  </a:outerShdw>
                </a:effectLst>
              </a:rPr>
              <a:t>Fredericksburg</a:t>
            </a:r>
            <a:r>
              <a:rPr lang="en-US" sz="3900" b="1" dirty="0" smtClean="0">
                <a:solidFill>
                  <a:schemeClr val="bg1"/>
                </a:solidFill>
                <a:effectLst>
                  <a:outerShdw blurRad="38100" dist="38100" dir="2700000" algn="tl">
                    <a:srgbClr val="000000">
                      <a:alpha val="43137"/>
                    </a:srgbClr>
                  </a:outerShdw>
                </a:effectLst>
              </a:rPr>
              <a:t/>
            </a:r>
            <a:br>
              <a:rPr lang="en-US" sz="3900" b="1" dirty="0" smtClean="0">
                <a:solidFill>
                  <a:schemeClr val="bg1"/>
                </a:solidFill>
                <a:effectLst>
                  <a:outerShdw blurRad="38100" dist="38100" dir="2700000" algn="tl">
                    <a:srgbClr val="000000">
                      <a:alpha val="43137"/>
                    </a:srgbClr>
                  </a:outerShdw>
                </a:effectLst>
              </a:rPr>
            </a:br>
            <a:r>
              <a:rPr lang="en-US" sz="3900" dirty="0" smtClean="0">
                <a:solidFill>
                  <a:schemeClr val="bg1"/>
                </a:solidFill>
                <a:effectLst>
                  <a:outerShdw blurRad="38100" dist="38100" dir="2700000" algn="tl">
                    <a:srgbClr val="000000">
                      <a:alpha val="43137"/>
                    </a:srgbClr>
                  </a:outerShdw>
                </a:effectLst>
              </a:rPr>
              <a:t/>
            </a:r>
            <a:br>
              <a:rPr lang="en-US" sz="3900" dirty="0" smtClean="0">
                <a:solidFill>
                  <a:schemeClr val="bg1"/>
                </a:solidFill>
                <a:effectLst>
                  <a:outerShdw blurRad="38100" dist="38100" dir="2700000" algn="tl">
                    <a:srgbClr val="000000">
                      <a:alpha val="43137"/>
                    </a:srgbClr>
                  </a:outerShdw>
                </a:effectLst>
              </a:rPr>
            </a:br>
            <a:r>
              <a:rPr lang="en-US" sz="3900" dirty="0" smtClean="0">
                <a:solidFill>
                  <a:schemeClr val="bg1"/>
                </a:solidFill>
                <a:effectLst>
                  <a:outerShdw blurRad="38100" dist="38100" dir="2700000" algn="tl">
                    <a:srgbClr val="000000">
                      <a:alpha val="43137"/>
                    </a:srgbClr>
                  </a:outerShdw>
                </a:effectLst>
              </a:rPr>
              <a:t>General Robert E. Lee, Commander of the Army of Northern Virginia, </a:t>
            </a:r>
            <a:r>
              <a:rPr lang="en-US" sz="3900" u="sng" dirty="0" smtClean="0">
                <a:solidFill>
                  <a:schemeClr val="bg1"/>
                </a:solidFill>
                <a:effectLst>
                  <a:outerShdw blurRad="38100" dist="38100" dir="2700000" algn="tl">
                    <a:srgbClr val="000000">
                      <a:alpha val="43137"/>
                    </a:srgbClr>
                  </a:outerShdw>
                </a:effectLst>
              </a:rPr>
              <a:t>defeated</a:t>
            </a:r>
            <a:r>
              <a:rPr lang="en-US" sz="3900" dirty="0" smtClean="0">
                <a:solidFill>
                  <a:schemeClr val="bg1"/>
                </a:solidFill>
                <a:effectLst>
                  <a:outerShdw blurRad="38100" dist="38100" dir="2700000" algn="tl">
                    <a:srgbClr val="000000">
                      <a:alpha val="43137"/>
                    </a:srgbClr>
                  </a:outerShdw>
                </a:effectLst>
              </a:rPr>
              <a:t> Union troops at Fredericksburg, Virginia 1862.</a:t>
            </a:r>
            <a:endParaRPr lang="en-US" sz="3900"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4419600" y="3657600"/>
            <a:ext cx="4038600" cy="477054"/>
          </a:xfrm>
          <a:prstGeom prst="rect">
            <a:avLst/>
          </a:prstGeom>
          <a:noFill/>
        </p:spPr>
        <p:txBody>
          <a:bodyPr wrap="square" rtlCol="0">
            <a:spAutoFit/>
          </a:bodyPr>
          <a:lstStyle/>
          <a:p>
            <a:pPr algn="ctr"/>
            <a:r>
              <a:rPr lang="en-US" sz="2500" dirty="0" smtClean="0">
                <a:effectLst>
                  <a:outerShdw blurRad="38100" dist="38100" dir="2700000" algn="tl">
                    <a:srgbClr val="000000">
                      <a:alpha val="43137"/>
                    </a:srgbClr>
                  </a:outerShdw>
                </a:effectLst>
              </a:rPr>
              <a:t>Confederates won.  </a:t>
            </a:r>
            <a:endParaRPr lang="en-US" sz="2500" dirty="0">
              <a:effectLst>
                <a:outerShdw blurRad="38100" dist="38100" dir="2700000" algn="tl">
                  <a:srgbClr val="000000">
                    <a:alpha val="43137"/>
                  </a:srgbClr>
                </a:outerShdw>
              </a:effectLst>
            </a:endParaRPr>
          </a:p>
        </p:txBody>
      </p:sp>
      <p:pic>
        <p:nvPicPr>
          <p:cNvPr id="7" name="Picture 6" descr="3977994.jpg"/>
          <p:cNvPicPr>
            <a:picLocks noChangeAspect="1"/>
          </p:cNvPicPr>
          <p:nvPr/>
        </p:nvPicPr>
        <p:blipFill>
          <a:blip r:embed="rId2" cstate="print"/>
          <a:stretch>
            <a:fillRect/>
          </a:stretch>
        </p:blipFill>
        <p:spPr>
          <a:xfrm>
            <a:off x="3834791" y="304800"/>
            <a:ext cx="4900777" cy="3276600"/>
          </a:xfrm>
          <a:prstGeom prst="rect">
            <a:avLst/>
          </a:prstGeom>
        </p:spPr>
      </p:pic>
      <p:pic>
        <p:nvPicPr>
          <p:cNvPr id="8" name="Picture 7" descr="battle_of_Fredericksburg.png"/>
          <p:cNvPicPr>
            <a:picLocks noChangeAspect="1"/>
          </p:cNvPicPr>
          <p:nvPr/>
        </p:nvPicPr>
        <p:blipFill>
          <a:blip r:embed="rId3" cstate="print"/>
          <a:stretch>
            <a:fillRect/>
          </a:stretch>
        </p:blipFill>
        <p:spPr>
          <a:xfrm>
            <a:off x="4648200" y="4114800"/>
            <a:ext cx="3657600" cy="255219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444</TotalTime>
  <Words>1186</Words>
  <Application>Microsoft Office PowerPoint</Application>
  <PresentationFormat>On-screen Show (4:3)</PresentationFormat>
  <Paragraphs>175</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Paper</vt:lpstr>
      <vt:lpstr>Civil War Battles and Virginia Generals</vt:lpstr>
      <vt:lpstr>Fort Sumter  The Civil War began in April 1861 when Confederate forces fired shots at the Union fort—Fort Sumter in South Carolina.</vt:lpstr>
      <vt:lpstr>Robert E. Lee</vt:lpstr>
      <vt:lpstr>Battles in Virginia</vt:lpstr>
      <vt:lpstr>Battle of Manassas July 1861:  The first Battle of Bull Run (or Manassas) was the first major clash of the Civil War.  </vt:lpstr>
      <vt:lpstr>Stonewall Jackson</vt:lpstr>
      <vt:lpstr>Battle of the Monitor and the Merrimack</vt:lpstr>
      <vt:lpstr>Battle of the Ironclads</vt:lpstr>
      <vt:lpstr>Battle of Fredericksburg  General Robert E. Lee, Commander of the Army of Northern Virginia, defeated Union troops at Fredericksburg, Virginia 1862.</vt:lpstr>
      <vt:lpstr>Slide 10</vt:lpstr>
      <vt:lpstr>J.E.B. Stuart</vt:lpstr>
      <vt:lpstr>General Burnside (Union)</vt:lpstr>
      <vt:lpstr>Burning of Richmond capital of the Confederacy.  It fell to Northern General Ulysses S. Grant and was burned near the end of the war.</vt:lpstr>
      <vt:lpstr>Ulysses S. Grant (Union)</vt:lpstr>
      <vt:lpstr>Surrender at Appomattox (Virginia)  The Civil War ended at Appomattox Court House, Virginia, where Confederate General Robert E. Lee surrendered his army to Union General Ulysses S. Grant in April 1865.</vt:lpstr>
      <vt:lpstr>Quiz Time to Review!</vt:lpstr>
      <vt:lpstr>Where was the first “shot” fired to start the Civil War?</vt:lpstr>
      <vt:lpstr>What year did the Civil War begin?</vt:lpstr>
      <vt:lpstr>Who Commanded the  Army of Northern Virginia during the American Civil War? </vt:lpstr>
      <vt:lpstr>Where was the Union capital?</vt:lpstr>
      <vt:lpstr>Where was the Confederate  capital for most of the war?</vt:lpstr>
      <vt:lpstr>Why was Virginia the state with so many Civil War battles?</vt:lpstr>
      <vt:lpstr>What was the first major clash of the Civil War?</vt:lpstr>
      <vt:lpstr>What is another name for the Battle of Bull Run?</vt:lpstr>
      <vt:lpstr>Which side won the Battle of Bull Run?</vt:lpstr>
      <vt:lpstr>Who was considered Robert E. Lee’s “right hand man”? </vt:lpstr>
      <vt:lpstr>What is the term that means the patrolling of waters around port cities?</vt:lpstr>
      <vt:lpstr>Who was the commander of the Army of Northern Virginia?</vt:lpstr>
      <vt:lpstr>Who won his nickname during the Battle of Manassas, because he held his ground with his troops?</vt:lpstr>
      <vt:lpstr>What were the Monitor and the Merrimack?</vt:lpstr>
      <vt:lpstr>What side was the Monitor on?</vt:lpstr>
      <vt:lpstr>What side was the Merrimack on?</vt:lpstr>
      <vt:lpstr>Who won the Battle of the Ironclads?</vt:lpstr>
      <vt:lpstr>What does it mean to fight to a “draw”?</vt:lpstr>
      <vt:lpstr>Where did the Battle of the Ironclads take place?</vt:lpstr>
      <vt:lpstr>What important VA battle was fought in 1862 where Lee defeated Burnside?</vt:lpstr>
      <vt:lpstr>What side did General Burnside fight for?</vt:lpstr>
      <vt:lpstr>Who was the Confederate cavalry officer, who scouted out on spy missions and played an important role in the defeat of the Union at Fredericksburg?</vt:lpstr>
      <vt:lpstr>What does reconnaissance mean?</vt:lpstr>
      <vt:lpstr>Who  was considered the “eyes and ears” of the Confederate army?</vt:lpstr>
      <vt:lpstr>What happened to the South’s capital near the end of the war?</vt:lpstr>
      <vt:lpstr>Who captured and burned Richmond at the end of the war ?</vt:lpstr>
      <vt:lpstr>What Union General did General Lee surrender to at the end of the war?</vt:lpstr>
      <vt:lpstr>What does “surrender” mean?</vt:lpstr>
      <vt:lpstr>Where did Lee surrender to Grant to end the Civil War?</vt:lpstr>
      <vt:lpstr>Who won the Civil War?</vt:lpstr>
      <vt:lpstr>What new state was formed because western counties wanted to become a free state, where slavery was illegal?</vt:lpstr>
      <vt:lpstr>What year did the Civil War end?</vt:lpstr>
    </vt:vector>
  </TitlesOfParts>
  <Company>LCPS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War Battles</dc:title>
  <dc:creator>LCPS</dc:creator>
  <cp:lastModifiedBy>Hewlett-Packard Company</cp:lastModifiedBy>
  <cp:revision>49</cp:revision>
  <dcterms:created xsi:type="dcterms:W3CDTF">2011-05-02T11:07:50Z</dcterms:created>
  <dcterms:modified xsi:type="dcterms:W3CDTF">2017-07-23T20:40:14Z</dcterms:modified>
</cp:coreProperties>
</file>