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310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7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9999"/>
    <a:srgbClr val="D42C80"/>
    <a:srgbClr val="FF6600"/>
    <a:srgbClr val="CE2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B3F1-7417-4AEF-A38C-48751C6E6D2B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0F5A-2036-45E5-9EED-2967BCBE0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0F5A-2036-45E5-9EED-2967BCBE0D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0F5A-2036-45E5-9EED-2967BCBE0D5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mathmix.com/media/images/Subjects/Fractions/ReducingFractions/pic2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hyperlink" Target="http://upload.wikimedia.org/wikipedia/en/b/ba/Flag_of_Germany.svg" TargetMode="External"/><Relationship Id="rId2" Type="http://schemas.openxmlformats.org/officeDocument/2006/relationships/hyperlink" Target="http://upload.wikimedia.org/wikipedia/en/0/03/Flag_of_Italy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Fractions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Miss O.</a:t>
            </a:r>
            <a:endParaRPr lang="en-US" dirty="0"/>
          </a:p>
        </p:txBody>
      </p:sp>
      <p:pic>
        <p:nvPicPr>
          <p:cNvPr id="23554" name="Picture 2" descr="http://upload.wikimedia.org/wikipedia/commons/thumb/4/4f/Cake_fractions.svg/270px-Cake_fract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790950" cy="2878314"/>
          </a:xfrm>
          <a:prstGeom prst="rect">
            <a:avLst/>
          </a:prstGeom>
          <a:noFill/>
        </p:spPr>
      </p:pic>
      <p:pic>
        <p:nvPicPr>
          <p:cNvPr id="23556" name="Picture 4" descr="http://2.bp.blogspot.com/-ZFm-peYGyaQ/TZveSkK5qqI/AAAAAAAAA4c/PLW7QFa9Hcg/s1600/Fraction+Fun.jpg"/>
          <p:cNvPicPr>
            <a:picLocks noChangeAspect="1" noChangeArrowheads="1"/>
          </p:cNvPicPr>
          <p:nvPr/>
        </p:nvPicPr>
        <p:blipFill>
          <a:blip r:embed="rId3" cstate="print"/>
          <a:srcRect l="3922" r="3922"/>
          <a:stretch>
            <a:fillRect/>
          </a:stretch>
        </p:blipFill>
        <p:spPr bwMode="auto">
          <a:xfrm>
            <a:off x="457200" y="457200"/>
            <a:ext cx="3581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termarked.cutcaster.com/cutcaster-photo-100733335-Bananas-apples-and-or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638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total number of fruits?</a:t>
            </a:r>
          </a:p>
          <a:p>
            <a:pPr lvl="1"/>
            <a:r>
              <a:rPr lang="en-US" dirty="0" smtClean="0"/>
              <a:t>This will be your denominator!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What fraction of this set are bananas?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fraction of this set are oranges?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fraction of this set are apples?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fraction of each set is blue?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1752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910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910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8768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768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34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91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53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4953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the fraction 3/5 as part of a set!</a:t>
            </a:r>
            <a:endParaRPr lang="en-US" sz="3200" dirty="0"/>
          </a:p>
        </p:txBody>
      </p:sp>
      <p:pic>
        <p:nvPicPr>
          <p:cNvPr id="23555" name="Picture 3" descr="C:\Documents and Settings\hoberlan\Local Settings\Temporary Internet Files\Content.IE5\2XS3B816\MC900198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523" y="4572000"/>
            <a:ext cx="2970330" cy="2034766"/>
          </a:xfrm>
          <a:prstGeom prst="rect">
            <a:avLst/>
          </a:prstGeom>
          <a:noFill/>
        </p:spPr>
      </p:pic>
      <p:sp>
        <p:nvSpPr>
          <p:cNvPr id="23" name="Isosceles Triangle 22"/>
          <p:cNvSpPr/>
          <p:nvPr/>
        </p:nvSpPr>
        <p:spPr>
          <a:xfrm>
            <a:off x="3048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9906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6764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1/3 of a set is apples, what part is NOT apples?</a:t>
            </a:r>
            <a:endParaRPr lang="en-US" dirty="0"/>
          </a:p>
        </p:txBody>
      </p:sp>
      <p:pic>
        <p:nvPicPr>
          <p:cNvPr id="24578" name="Picture 2" descr="C:\Documents and Settings\hoberlan\Local Settings\Temporary Internet Files\Content.IE5\GWL0QBGF\MC9102169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1600200" cy="1661107"/>
          </a:xfrm>
          <a:prstGeom prst="rect">
            <a:avLst/>
          </a:prstGeom>
          <a:noFill/>
        </p:spPr>
      </p:pic>
      <p:pic>
        <p:nvPicPr>
          <p:cNvPr id="24579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1714500" cy="1714500"/>
          </a:xfrm>
          <a:prstGeom prst="rect">
            <a:avLst/>
          </a:prstGeom>
          <a:noFill/>
        </p:spPr>
      </p:pic>
      <p:pic>
        <p:nvPicPr>
          <p:cNvPr id="6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model of a set to show each fraction.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500" u="sng" dirty="0" smtClean="0"/>
              <a:t> 2 </a:t>
            </a:r>
            <a:r>
              <a:rPr lang="en-US" sz="3500" dirty="0" smtClean="0"/>
              <a:t>		  </a:t>
            </a:r>
            <a:r>
              <a:rPr lang="en-US" sz="3500" u="sng" dirty="0" smtClean="0"/>
              <a:t> 1 </a:t>
            </a:r>
            <a:r>
              <a:rPr lang="en-US" sz="3500" dirty="0" smtClean="0"/>
              <a:t>		 	</a:t>
            </a:r>
            <a:r>
              <a:rPr lang="en-US" sz="3500" u="sng" dirty="0" smtClean="0"/>
              <a:t> 5 </a:t>
            </a:r>
            <a:r>
              <a:rPr lang="en-US" sz="3500" dirty="0" smtClean="0"/>
              <a:t>			</a:t>
            </a:r>
            <a:r>
              <a:rPr lang="en-US" sz="3500" u="sng" dirty="0" smtClean="0"/>
              <a:t> 7</a:t>
            </a:r>
          </a:p>
          <a:p>
            <a:pPr>
              <a:buNone/>
            </a:pPr>
            <a:r>
              <a:rPr lang="en-US" sz="3500" dirty="0" smtClean="0"/>
              <a:t> 3		   5			 6			8</a:t>
            </a:r>
            <a:endParaRPr lang="en-US" sz="3500" dirty="0"/>
          </a:p>
        </p:txBody>
      </p:sp>
      <p:pic>
        <p:nvPicPr>
          <p:cNvPr id="25602" name="Picture 2" descr="C:\Documents and Settings\hoberlan\Local Settings\Temporary Internet Files\Content.IE5\2OLB1FWV\MC90023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326" y="4267200"/>
            <a:ext cx="2766801" cy="242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Fractions on a Number Line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Fraction Strips</a:t>
            </a:r>
            <a:endParaRPr lang="en-US" dirty="0"/>
          </a:p>
        </p:txBody>
      </p:sp>
      <p:pic>
        <p:nvPicPr>
          <p:cNvPr id="26626" name="Picture 2" descr="https://www.msu.edu/user/merril23/images/walloff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50664"/>
            <a:ext cx="6096000" cy="470733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09800" y="2971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parts?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5105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655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parts?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parts?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parts?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Fractions on a number line (continued)</a:t>
            </a:r>
            <a:endParaRPr lang="en-US" dirty="0"/>
          </a:p>
        </p:txBody>
      </p:sp>
      <p:pic>
        <p:nvPicPr>
          <p:cNvPr id="27650" name="Picture 2" descr="http://exchangedownloads.smarttech.com/public/content/a3/a32a3b23-f397-4acb-8857-f1081d410f5e/previews/medium/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77686"/>
            <a:ext cx="6858000" cy="578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042015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26670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100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724400"/>
            <a:ext cx="3810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524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What are the fractions shaded on the number lines?</a:t>
            </a:r>
            <a:endParaRPr lang="en-US" sz="3500" dirty="0"/>
          </a:p>
        </p:txBody>
      </p:sp>
      <p:pic>
        <p:nvPicPr>
          <p:cNvPr id="28675" name="Picture 3" descr="C:\Documents and Settings\hoberlan\Local Settings\Temporary Internet Files\Content.IE5\2XS3B816\MC9001041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9662" cy="23860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5867400"/>
            <a:ext cx="2895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Fractions on Unlabeled Number Lines</a:t>
            </a:r>
            <a:endParaRPr lang="en-US" dirty="0"/>
          </a:p>
        </p:txBody>
      </p:sp>
      <p:pic>
        <p:nvPicPr>
          <p:cNvPr id="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6019800" cy="52384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600200"/>
            <a:ext cx="6019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533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571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7030A0"/>
                </a:solidFill>
              </a:rPr>
              <a:t>Count the spaces, not the ticks!</a:t>
            </a:r>
            <a:endParaRPr lang="en-US" sz="29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The total number of spaces is the number that goes in the denominator!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29698" name="Picture 2" descr="C:\Documents and Settings\hoberlan\Local Settings\Temporary Internet Files\Content.IE5\2OLB1FWV\MC9004352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48300"/>
            <a:ext cx="2032000" cy="140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2590800"/>
            <a:ext cx="251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657600"/>
            <a:ext cx="3810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724400"/>
            <a:ext cx="251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Fractions on Unlabeled Number Lines</a:t>
            </a:r>
            <a:endParaRPr lang="en-US" dirty="0"/>
          </a:p>
        </p:txBody>
      </p:sp>
      <p:pic>
        <p:nvPicPr>
          <p:cNvPr id="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6019800" cy="52384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600200"/>
            <a:ext cx="6019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533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571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7030A0"/>
                </a:solidFill>
              </a:rPr>
              <a:t>Count the spaces, not the ticks!</a:t>
            </a:r>
            <a:endParaRPr lang="en-US" sz="29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The total number of spaces is the number that goes in the denominator!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27432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38100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48006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48006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1026" name="Picture 2" descr="C:\Documents and Settings\hoberlan.TEACH\Local Settings\Temporary Internet Files\Content.IE5\24KT0LN8\MC9004379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81600"/>
            <a:ext cx="1905000" cy="137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missing fractions: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057400"/>
            <a:ext cx="7620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43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96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495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67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172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05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14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257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34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2362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228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pic>
        <p:nvPicPr>
          <p:cNvPr id="2050" name="Picture 2" descr="C:\Documents and Settings\hoberlan.TEACH\Local Settings\Temporary Internet Files\Content.IE5\KJ9X5L1K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1828572" cy="18285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81000" y="44958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7030A0"/>
                </a:solidFill>
              </a:rPr>
              <a:t>First, count the total number of spaces between 0 and 1 to figure out the denominator!</a:t>
            </a:r>
            <a:endParaRPr lang="en-US" sz="3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Numerator = # on top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153400" cy="1219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Denominator = # on the bottom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(down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below)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ed101.bu.edu/StudentDoc/current/ED101fa10/mlzhang/Images/The%20Num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972050" cy="28098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600200" y="5105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Denominator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03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equal parts are described?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equal parts are in all (total)?</a:t>
            </a:r>
            <a:endParaRPr lang="en-US" dirty="0"/>
          </a:p>
        </p:txBody>
      </p:sp>
      <p:pic>
        <p:nvPicPr>
          <p:cNvPr id="26628" name="Picture 4" descr="http://openclipart.org/image/800px/svg_to_png/82381/1282850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397125" cy="2397125"/>
          </a:xfrm>
          <a:prstGeom prst="rect">
            <a:avLst/>
          </a:prstGeom>
          <a:noFill/>
        </p:spPr>
      </p:pic>
      <p:pic>
        <p:nvPicPr>
          <p:cNvPr id="26630" name="Picture 6" descr="http://mathstory.com/Poems/poem%20images/mydognumerator/dogonhou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869671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5791200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</a:rPr>
              <a:t>You can also write it:  1/2</a:t>
            </a:r>
            <a:endParaRPr lang="en-US" sz="35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your own number line and label the spaces.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057400"/>
            <a:ext cx="7620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43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96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495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67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172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05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14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257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34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2362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1" name="Rectangle 20"/>
          <p:cNvSpPr/>
          <p:nvPr/>
        </p:nvSpPr>
        <p:spPr>
          <a:xfrm>
            <a:off x="35052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228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44958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50"/>
                </a:solidFill>
              </a:rPr>
              <a:t>Remember:  </a:t>
            </a:r>
            <a:r>
              <a:rPr lang="en-US" sz="3500" dirty="0" smtClean="0">
                <a:solidFill>
                  <a:srgbClr val="00B050"/>
                </a:solidFill>
              </a:rPr>
              <a:t>count the total number of spaces between 0 and 1 to figure out the denominator!</a:t>
            </a:r>
            <a:endParaRPr lang="en-US" sz="35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hoberlan.TEACH\Local Settings\Temporary Internet Files\Content.IE5\24KT0LN8\MC9004419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3470685" cy="223837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908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Proper Fraction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Proper fraction:  fraction with a smaller number on top (numerator) than the bottom (denominator)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www.mathsisfun.com/definitions/images/proper-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3991429" cy="2667000"/>
          </a:xfrm>
          <a:prstGeom prst="rect">
            <a:avLst/>
          </a:prstGeom>
          <a:noFill/>
        </p:spPr>
      </p:pic>
      <p:pic>
        <p:nvPicPr>
          <p:cNvPr id="4099" name="Picture 3" descr="C:\Documents and Settings\hoberlan.TEACH\Local Settings\Temporary Internet Files\Content.IE5\JZLOCM34\MC900358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884578" cy="10991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2 more PROPER FRACTIONS on your worksheet packet page.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  <p:pic>
        <p:nvPicPr>
          <p:cNvPr id="4100" name="Picture 4" descr="C:\Documents and Settings\hoberlan.TEACH\Local Settings\Temporary Internet Files\Content.IE5\KJ9X5L1K\MC9002377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2117002" cy="220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dirty="0" smtClean="0"/>
              <a:t>Math Riddle! (from </a:t>
            </a:r>
            <a:r>
              <a:rPr lang="en-US" dirty="0" err="1" smtClean="0"/>
              <a:t>Rishubh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635752" cy="2209800"/>
          </a:xfrm>
        </p:spPr>
        <p:txBody>
          <a:bodyPr/>
          <a:lstStyle/>
          <a:p>
            <a:r>
              <a:rPr lang="en-US" dirty="0" smtClean="0"/>
              <a:t>Using four 9’s, create the number 100.  You may add, subtract, multiply, divide, or use other mathematical symbols and terms.</a:t>
            </a:r>
            <a:endParaRPr lang="en-US" dirty="0"/>
          </a:p>
        </p:txBody>
      </p:sp>
      <p:pic>
        <p:nvPicPr>
          <p:cNvPr id="1026" name="Picture 2" descr="http://plus.maths.org/content/sites/plus.maths.org/files/articles/2012/nishiyama/f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9836"/>
            <a:ext cx="5223091" cy="326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ryecityschools.rhs.schoolfusion.us/modules/groups/homepagefiles/cms/496886/Image/Webquests/Plants/ridd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Improper Fraction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Improper Fraction: fraction with the top number (numerator) larger than the bottom number (denominator).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4818" name="Picture 2" descr="C:\Documents and Settings\hoberlan.TEACH\Local Settings\Temporary Internet Files\Content.IE5\JZLOCM34\MC900133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1980672" cy="3505200"/>
          </a:xfrm>
          <a:prstGeom prst="rect">
            <a:avLst/>
          </a:prstGeom>
          <a:noFill/>
        </p:spPr>
      </p:pic>
      <p:pic>
        <p:nvPicPr>
          <p:cNvPr id="34819" name="Picture 3" descr="C:\Documents and Settings\hoberlan.TEACH\Local Settings\Temporary Internet Files\Content.IE5\KJ9X5L1K\MC9001406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590800" cy="1279211"/>
          </a:xfrm>
          <a:prstGeom prst="rect">
            <a:avLst/>
          </a:prstGeom>
          <a:noFill/>
        </p:spPr>
      </p:pic>
      <p:pic>
        <p:nvPicPr>
          <p:cNvPr id="34823" name="Picture 7" descr="http://www.mathsisfun.com/definitions/images/improper-frac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764" y="2895600"/>
            <a:ext cx="4241236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38100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2 more IMPROPER FRACTIONS on your worksheet packet page.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Whole Number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477000" cy="3886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Whole number:  regular whole numbers without fractions.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5843" name="Picture 3" descr="C:\Documents and Settings\hoberlan.TEACH\Local Settings\Temporary Internet Files\Content.IE5\KJ9X5L1K\MC900133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20656" cy="2173586"/>
          </a:xfrm>
          <a:prstGeom prst="rect">
            <a:avLst/>
          </a:prstGeom>
          <a:noFill/>
        </p:spPr>
      </p:pic>
      <p:pic>
        <p:nvPicPr>
          <p:cNvPr id="35845" name="Picture 5" descr="http://ed101.bu.edu/StudentDoc/current/ED101fa10/mlzhang/Images/whole%20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181350" cy="3714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2 more WHOLE NUMBERS on your worksheet packet page.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6092952" cy="4495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Number:  A whole number WITH a fraction.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6867" name="Picture 3" descr="C:\Documents and Settings\hoberlan.TEACH\Local Settings\Temporary Internet Files\Content.IE5\KJ9X5L1K\MC9001327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954794" cy="1903651"/>
          </a:xfrm>
          <a:prstGeom prst="rect">
            <a:avLst/>
          </a:prstGeom>
          <a:noFill/>
        </p:spPr>
      </p:pic>
      <p:pic>
        <p:nvPicPr>
          <p:cNvPr id="36869" name="Picture 5" descr="http://www.mathsisfun.com/definitions/images/mixed-fr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105150" cy="2571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2 more MIXED NUMBERS on your worksheet packet page.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048000"/>
            <a:ext cx="762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25908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Whole Number</a:t>
            </a:r>
            <a:endParaRPr lang="en-US" sz="3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162800" y="4953000"/>
            <a:ext cx="1447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7150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Fraction</a:t>
            </a:r>
            <a:endParaRPr lang="en-US" sz="3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Number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 = A whole + a fraction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8914" name="Picture 2" descr="http://visualfractions.com/MixedCircles/mixcir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102882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4038600"/>
            <a:ext cx="65532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191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wholes + 5/6 (fraction) = mixed number</a:t>
            </a:r>
            <a:endParaRPr lang="en-US" sz="2800" dirty="0"/>
          </a:p>
        </p:txBody>
      </p:sp>
      <p:pic>
        <p:nvPicPr>
          <p:cNvPr id="38915" name="Picture 3" descr="C:\Documents and Settings\hoberlan.TEACH\Local Settings\Temporary Internet Files\Content.IE5\WNS361NO\MP9004465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368" y="0"/>
            <a:ext cx="2230632" cy="172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These Statements: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mixed number is the sum of a _____________</a:t>
            </a:r>
          </a:p>
          <a:p>
            <a:pPr>
              <a:buNone/>
            </a:pPr>
            <a:r>
              <a:rPr lang="en-US" dirty="0" smtClean="0"/>
              <a:t>And a ________________.</a:t>
            </a:r>
          </a:p>
          <a:p>
            <a:r>
              <a:rPr lang="en-US" dirty="0" smtClean="0"/>
              <a:t>The __________________ is the number on the bottom of a fraction, and the _________________ is the number on the top of a fraction.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C:\Documents and Settings\hoberlan.TEACH\Local Settings\Temporary Internet Files\Content.IE5\KJ9X5L1K\MP9004491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33587"/>
            <a:ext cx="3231151" cy="26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as Division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Fractions are another way to write a division statement!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9938" name="Picture 2" descr="http://bookbuilder.cast.org/bookresources/33/33831/127764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4779433" cy="4495800"/>
          </a:xfrm>
          <a:prstGeom prst="rect">
            <a:avLst/>
          </a:prstGeom>
          <a:noFill/>
        </p:spPr>
      </p:pic>
      <p:pic>
        <p:nvPicPr>
          <p:cNvPr id="39940" name="Picture 4" descr="C:\Documents and Settings\hoberlan.TEACH\Local Settings\Temporary Internet Files\Content.IE5\24KT0LN8\MC900339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362200"/>
            <a:ext cx="1549057" cy="969721"/>
          </a:xfrm>
          <a:prstGeom prst="rect">
            <a:avLst/>
          </a:prstGeom>
          <a:noFill/>
        </p:spPr>
      </p:pic>
      <p:pic>
        <p:nvPicPr>
          <p:cNvPr id="39941" name="Picture 5" descr="C:\Documents and Settings\hoberlan.TEACH\Local Settings\Temporary Internet Files\Content.IE5\KJ9X5L1K\MC9004417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Fractions and Division are Related!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62" name="Picture 2" descr="C:\Documents and Settings\hoberlan.TEACH\Local Settings\Temporary Internet Files\Content.IE5\WNS361NO\MC900215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2590800" cy="30706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17526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172200" y="16002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2860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/>
              <a:t> 4</a:t>
            </a:r>
          </a:p>
          <a:p>
            <a:pPr algn="ctr"/>
            <a:r>
              <a:rPr lang="en-US" sz="6000" dirty="0" smtClean="0"/>
              <a:t>5</a:t>
            </a:r>
            <a:r>
              <a:rPr lang="en-US" sz="6000" u="sng" dirty="0" smtClean="0"/>
              <a:t> </a:t>
            </a:r>
            <a:r>
              <a:rPr lang="en-US" sz="4000" u="sng" dirty="0" smtClean="0"/>
              <a:t>     </a:t>
            </a:r>
            <a:endParaRPr lang="en-US" sz="4000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1242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4572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Fraction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3886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Division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7526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The numerator always goes inside the house!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8006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The denominator always goes OUTSIDE the house!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40963" name="Picture 3" descr="C:\Documents and Settings\hoberlan.TEACH\Local Settings\Temporary Internet Files\Content.IE5\JZLOCM34\MC900438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77165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dirty="0" smtClean="0">
                <a:solidFill>
                  <a:srgbClr val="7030A0"/>
                </a:solidFill>
              </a:rPr>
              <a:t>Whole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73552" cy="44958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Whole = 1 </a:t>
            </a:r>
            <a:r>
              <a:rPr lang="en-US" dirty="0" smtClean="0"/>
              <a:t>complete thing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Different from a hole in the ground</a:t>
            </a:r>
            <a:endParaRPr lang="en-US" dirty="0"/>
          </a:p>
        </p:txBody>
      </p:sp>
      <p:pic>
        <p:nvPicPr>
          <p:cNvPr id="27650" name="Picture 2" descr="http://www.mathwarehouse.com/fractions/images/picture-of-fraction-pieces-of-pizza-whole-piz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257800" cy="5571565"/>
          </a:xfrm>
          <a:prstGeom prst="rect">
            <a:avLst/>
          </a:prstGeom>
          <a:noFill/>
        </p:spPr>
      </p:pic>
      <p:pic>
        <p:nvPicPr>
          <p:cNvPr id="27651" name="Picture 3" descr="C:\Documents and Settings\hoberlan\Local Settings\Temporary Internet Files\Content.IE5\2XS3B816\MC9002988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1805940" cy="122529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400800" y="152400"/>
            <a:ext cx="1219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4"/>
          </p:cNvCxnSpPr>
          <p:nvPr/>
        </p:nvCxnSpPr>
        <p:spPr>
          <a:xfrm rot="16200000" flipH="1">
            <a:off x="6477000" y="6858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 rot="10800000" flipH="1">
            <a:off x="6400800" y="6858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6" idx="7"/>
          </p:cNvCxnSpPr>
          <p:nvPr/>
        </p:nvCxnSpPr>
        <p:spPr>
          <a:xfrm rot="5400000" flipH="1" flipV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6" idx="5"/>
          </p:cNvCxnSpPr>
          <p:nvPr/>
        </p:nvCxnSpPr>
        <p:spPr>
          <a:xfrm rot="16200000" flipH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Improper Fractions: YOU CAN DIVIDE!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And get a whole number or mixed number!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C:\Documents and Settings\hoberlan.TEACH\Local Settings\Temporary Internet Files\Content.IE5\24KT0LN8\MC9001114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819400" cy="2166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26670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12</a:t>
            </a:r>
          </a:p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33528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7" name="Picture 3" descr="C:\Documents and Settings\hoberlan.TEACH\Local Settings\Temporary Internet Files\Content.IE5\JZLOCM34\MC900438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004" y="1752600"/>
            <a:ext cx="144624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Proper Fractions: You CANNOT get a whole number or mixed number.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66700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/>
              <a:t>2</a:t>
            </a:r>
          </a:p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37338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2" name="Picture 4" descr="C:\Documents and Settings\hoberlan.TEACH\Local Settings\Temporary Internet Files\Content.IE5\24KT0LN8\MC9002871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430855" cy="1646222"/>
          </a:xfrm>
          <a:prstGeom prst="rect">
            <a:avLst/>
          </a:prstGeom>
          <a:noFill/>
        </p:spPr>
      </p:pic>
      <p:pic>
        <p:nvPicPr>
          <p:cNvPr id="43014" name="Picture 6" descr="C:\Documents and Settings\hoberlan.TEACH\Local Settings\Temporary Internet Files\Content.IE5\24KT0LN8\MC9001923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1754357" cy="105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each of the fractions into division statements.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000" u="sng" dirty="0" smtClean="0"/>
              <a:t>  3  </a:t>
            </a:r>
            <a:r>
              <a:rPr lang="en-US" sz="5000" dirty="0" smtClean="0"/>
              <a:t>		</a:t>
            </a:r>
            <a:r>
              <a:rPr lang="en-US" sz="5000" u="sng" dirty="0" smtClean="0"/>
              <a:t>  9  </a:t>
            </a:r>
            <a:r>
              <a:rPr lang="en-US" sz="5000" dirty="0" smtClean="0"/>
              <a:t>			</a:t>
            </a:r>
            <a:r>
              <a:rPr lang="en-US" sz="5000" u="sng" dirty="0" smtClean="0"/>
              <a:t>  8	        </a:t>
            </a:r>
            <a:r>
              <a:rPr lang="en-US" sz="5000" dirty="0" smtClean="0"/>
              <a:t>4			  5				 20</a:t>
            </a:r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 </a:t>
            </a:r>
            <a:r>
              <a:rPr lang="en-US" sz="5000" u="sng" dirty="0" smtClean="0"/>
              <a:t>  8  </a:t>
            </a:r>
            <a:r>
              <a:rPr lang="en-US" sz="5000" dirty="0" smtClean="0"/>
              <a:t>		</a:t>
            </a:r>
            <a:r>
              <a:rPr lang="en-US" sz="5000" u="sng" dirty="0" smtClean="0"/>
              <a:t>12 </a:t>
            </a:r>
            <a:r>
              <a:rPr lang="en-US" sz="5000" dirty="0" smtClean="0"/>
              <a:t>				</a:t>
            </a:r>
            <a:r>
              <a:rPr lang="en-US" sz="5000" u="sng" dirty="0" smtClean="0"/>
              <a:t> 13  </a:t>
            </a:r>
            <a:r>
              <a:rPr lang="en-US" sz="5000" dirty="0" smtClean="0"/>
              <a:t>10		 4				192	</a:t>
            </a:r>
            <a:endParaRPr lang="en-US" sz="5000" u="sng" dirty="0"/>
          </a:p>
        </p:txBody>
      </p:sp>
      <p:pic>
        <p:nvPicPr>
          <p:cNvPr id="44034" name="Picture 2" descr="C:\Documents and Settings\hoberlan.TEACH\Local Settings\Temporary Internet Files\Content.IE5\24KT0LN8\MC90043804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1981200" cy="1981200"/>
          </a:xfrm>
          <a:prstGeom prst="rect">
            <a:avLst/>
          </a:prstGeom>
          <a:noFill/>
        </p:spPr>
      </p:pic>
      <p:pic>
        <p:nvPicPr>
          <p:cNvPr id="44036" name="Picture 4" descr="C:\Documents and Settings\hoberlan.TEACH\Local Settings\Temporary Internet Files\Content.IE5\24KT0LN8\MC9000841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1896473" cy="1315770"/>
          </a:xfrm>
          <a:prstGeom prst="rect">
            <a:avLst/>
          </a:prstGeom>
          <a:noFill/>
        </p:spPr>
      </p:pic>
      <p:pic>
        <p:nvPicPr>
          <p:cNvPr id="44037" name="Picture 5" descr="C:\Documents and Settings\hoberlan.TEACH\Local Settings\Temporary Internet Files\Content.IE5\24KT0LN8\MC90043162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each division statement as a fraction: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(Bottom section of the worksheet page)</a:t>
            </a:r>
            <a:endParaRPr lang="en-US" dirty="0"/>
          </a:p>
        </p:txBody>
      </p:sp>
      <p:pic>
        <p:nvPicPr>
          <p:cNvPr id="45058" name="Picture 2" descr="C:\Documents and Settings\hoberlan.TEACH\Local Settings\Temporary Internet Files\Content.IE5\WNS361NO\MC900389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811628" cy="2709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motivators.com/images/products/PromotionalPlastic6Ruler16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5353050" cy="5353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Measuring to the nearest fraction of an inch.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between a 1 inch and a 2 inch on a ruler?</a:t>
            </a:r>
            <a:endParaRPr lang="en-US" dirty="0"/>
          </a:p>
        </p:txBody>
      </p:sp>
      <p:pic>
        <p:nvPicPr>
          <p:cNvPr id="2051" name="Picture 3" descr="C:\Documents and Settings\hoberlan\Local Settings\Temporary Internet Files\Content.IE5\D3TB0XV8\MC9003839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1847088" cy="15124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 all the tick marks represent?</a:t>
            </a:r>
            <a:endParaRPr lang="en-US" sz="3000" dirty="0"/>
          </a:p>
        </p:txBody>
      </p:sp>
      <p:pic>
        <p:nvPicPr>
          <p:cNvPr id="2054" name="Picture 6" descr="C:\Documents and Settings\hoberlan\Local Settings\Temporary Internet Files\Content.IE5\W9W2QV7P\MC9002327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05400"/>
            <a:ext cx="2604380" cy="137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tick marks represent fractions!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Fractions are between each inch on a ruler.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Using fractions of an inch makes your measuring more EXACT.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8135" name="Picture 7" descr="C:\Documents and Settings\hoberlan\Local Settings\Temporary Internet Files\Content.IE5\U2D6N49I\MC900365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300938" cy="2478634"/>
          </a:xfrm>
          <a:prstGeom prst="rect">
            <a:avLst/>
          </a:prstGeom>
          <a:noFill/>
        </p:spPr>
      </p:pic>
      <p:pic>
        <p:nvPicPr>
          <p:cNvPr id="48136" name="Picture 8" descr="C:\Documents and Settings\hoberlan\Local Settings\Temporary Internet Files\Content.IE5\D3TB0XV8\MC900412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2971800" cy="262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“Benchmark” Fractions You Have to MEMORIZE!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5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7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8" name="Right Arrow 27"/>
          <p:cNvSpPr/>
          <p:nvPr/>
        </p:nvSpPr>
        <p:spPr>
          <a:xfrm>
            <a:off x="762000" y="1752600"/>
            <a:ext cx="41910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long is the length of the arrow to the nearest inch?</a:t>
            </a:r>
            <a:endParaRPr lang="en-US" sz="3000" dirty="0"/>
          </a:p>
        </p:txBody>
      </p:sp>
      <p:pic>
        <p:nvPicPr>
          <p:cNvPr id="49156" name="Picture 4" descr="C:\Documents and Settings\hoberlan\Local Settings\Temporary Internet Files\Content.IE5\U2D6N49I\MC900233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2159251" cy="199025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38200" y="5638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Benchmark means “standard.”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Documents and Settings\hoberlan.TEACH\Local Settings\Temporary Internet Files\Content.IE5\WNS361NO\MC9003629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887322" cy="116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Fractions of an Inch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(to the tune of “Here We Go Round the Mulberry Bush”)</a:t>
            </a:r>
          </a:p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half</a:t>
            </a:r>
            <a:r>
              <a:rPr lang="en-US" sz="3500" i="1" dirty="0" smtClean="0"/>
              <a:t> of an inch,</a:t>
            </a:r>
          </a:p>
          <a:p>
            <a:pPr>
              <a:buNone/>
            </a:pPr>
            <a:r>
              <a:rPr lang="en-US" sz="3500" i="1" u="sng" dirty="0" smtClean="0"/>
              <a:t>Half</a:t>
            </a:r>
            <a:r>
              <a:rPr lang="en-US" sz="3500" i="1" dirty="0" smtClean="0"/>
              <a:t> of an inch, </a:t>
            </a:r>
            <a:r>
              <a:rPr lang="en-US" sz="3500" i="1" u="sng" dirty="0" smtClean="0"/>
              <a:t>half</a:t>
            </a:r>
            <a:r>
              <a:rPr lang="en-US" sz="3500" i="1" dirty="0" smtClean="0"/>
              <a:t> of an inch.</a:t>
            </a:r>
          </a:p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half</a:t>
            </a:r>
            <a:r>
              <a:rPr lang="en-US" sz="3500" i="1" dirty="0" smtClean="0"/>
              <a:t> of an inch;</a:t>
            </a:r>
          </a:p>
          <a:p>
            <a:pPr>
              <a:buNone/>
            </a:pPr>
            <a:r>
              <a:rPr lang="en-US" sz="3500" i="1" dirty="0" smtClean="0"/>
              <a:t>There’s 2 in every inch!</a:t>
            </a:r>
            <a:endParaRPr lang="en-US" sz="3500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 =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60960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1</a:t>
            </a:r>
          </a:p>
          <a:p>
            <a:r>
              <a:rPr lang="en-US" sz="2500" dirty="0" smtClean="0"/>
              <a:t>2</a:t>
            </a:r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2</a:t>
            </a:r>
          </a:p>
          <a:p>
            <a:r>
              <a:rPr lang="en-US" sz="3000" dirty="0" smtClean="0"/>
              <a:t>2</a:t>
            </a:r>
            <a:endParaRPr lang="en-US" sz="3000" dirty="0"/>
          </a:p>
        </p:txBody>
      </p:sp>
      <p:pic>
        <p:nvPicPr>
          <p:cNvPr id="1027" name="Picture 3" descr="C:\Documents and Settings\hoberlan.TEACH\Local Settings\Temporary Internet Files\Content.IE5\WNS361NO\MC900433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Documents and Settings\hoberlan.TEACH\Local Settings\Temporary Internet Files\Content.IE5\JZLOCM34\MP9003995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671" y="2590800"/>
            <a:ext cx="2138990" cy="267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311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Fractions of an Inch Song Verse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quarter</a:t>
            </a:r>
            <a:r>
              <a:rPr lang="en-US" sz="3500" i="1" dirty="0" smtClean="0"/>
              <a:t> of an inch,</a:t>
            </a:r>
          </a:p>
          <a:p>
            <a:pPr>
              <a:buNone/>
            </a:pPr>
            <a:r>
              <a:rPr lang="en-US" sz="3500" i="1" u="sng" dirty="0" smtClean="0"/>
              <a:t>Quarter</a:t>
            </a:r>
            <a:r>
              <a:rPr lang="en-US" sz="3500" i="1" dirty="0" smtClean="0"/>
              <a:t> of an inch, </a:t>
            </a:r>
            <a:r>
              <a:rPr lang="en-US" sz="3500" i="1" u="sng" dirty="0" smtClean="0"/>
              <a:t>quarter</a:t>
            </a:r>
            <a:r>
              <a:rPr lang="en-US" sz="3500" i="1" dirty="0" smtClean="0"/>
              <a:t> of an inch.</a:t>
            </a:r>
          </a:p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quarter</a:t>
            </a:r>
            <a:r>
              <a:rPr lang="en-US" sz="3500" i="1" dirty="0" smtClean="0"/>
              <a:t> of an inch;</a:t>
            </a:r>
          </a:p>
          <a:p>
            <a:pPr>
              <a:buNone/>
            </a:pPr>
            <a:r>
              <a:rPr lang="en-US" sz="3500" i="1" dirty="0" smtClean="0"/>
              <a:t>There’s 4 in every inch!</a:t>
            </a:r>
            <a:endParaRPr lang="en-US" sz="3500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 =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1</a:t>
            </a:r>
          </a:p>
          <a:p>
            <a:r>
              <a:rPr lang="en-US" sz="2500" dirty="0" smtClean="0"/>
              <a:t>4</a:t>
            </a:r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4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2</a:t>
            </a:r>
          </a:p>
          <a:p>
            <a:r>
              <a:rPr lang="en-US" sz="2500" dirty="0" smtClean="0"/>
              <a:t>4</a:t>
            </a:r>
            <a:endParaRPr lang="en-US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36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3</a:t>
            </a:r>
          </a:p>
          <a:p>
            <a:r>
              <a:rPr lang="en-US" sz="2500" dirty="0" smtClean="0"/>
              <a:t>4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4038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 </a:t>
            </a:r>
            <a:r>
              <a:rPr lang="en-US" sz="4000" dirty="0" smtClean="0"/>
              <a:t>    =	</a:t>
            </a:r>
            <a:r>
              <a:rPr lang="en-US" sz="4000" u="sng" dirty="0" smtClean="0"/>
              <a:t>2</a:t>
            </a:r>
            <a:r>
              <a:rPr lang="en-US" sz="4000" dirty="0" smtClean="0"/>
              <a:t>	</a:t>
            </a:r>
            <a:endParaRPr lang="en-US" sz="4000" u="sng" dirty="0" smtClean="0"/>
          </a:p>
          <a:p>
            <a:r>
              <a:rPr lang="en-US" sz="4000" dirty="0" smtClean="0"/>
              <a:t>2		4</a:t>
            </a:r>
            <a:endParaRPr lang="en-US" sz="4000" dirty="0"/>
          </a:p>
        </p:txBody>
      </p:sp>
      <p:pic>
        <p:nvPicPr>
          <p:cNvPr id="2055" name="Picture 7" descr="C:\Documents and Settings\hoberlan.TEACH\Local Settings\Temporary Internet Files\Content.IE5\24KT0LN8\MC900272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764" y="457200"/>
            <a:ext cx="174050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3115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Fractions of an Inch Song Verse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eighth</a:t>
            </a:r>
            <a:r>
              <a:rPr lang="en-US" sz="3500" i="1" dirty="0" smtClean="0"/>
              <a:t> of an inch,</a:t>
            </a:r>
          </a:p>
          <a:p>
            <a:pPr>
              <a:buNone/>
            </a:pPr>
            <a:r>
              <a:rPr lang="en-US" sz="3500" i="1" u="sng" dirty="0" smtClean="0"/>
              <a:t>Eighth</a:t>
            </a:r>
            <a:r>
              <a:rPr lang="en-US" sz="3500" i="1" dirty="0" smtClean="0"/>
              <a:t> of an inch, </a:t>
            </a:r>
            <a:r>
              <a:rPr lang="en-US" sz="3500" i="1" u="sng" dirty="0" smtClean="0"/>
              <a:t>eighth</a:t>
            </a:r>
            <a:r>
              <a:rPr lang="en-US" sz="3500" i="1" dirty="0" smtClean="0"/>
              <a:t> of an inch.</a:t>
            </a:r>
          </a:p>
          <a:p>
            <a:pPr>
              <a:buNone/>
            </a:pPr>
            <a:r>
              <a:rPr lang="en-US" sz="3500" i="1" dirty="0" smtClean="0"/>
              <a:t>Tap your tip on a </a:t>
            </a:r>
            <a:r>
              <a:rPr lang="en-US" sz="3500" i="1" u="sng" dirty="0" smtClean="0"/>
              <a:t>eighth</a:t>
            </a:r>
            <a:r>
              <a:rPr lang="en-US" sz="3500" i="1" dirty="0" smtClean="0"/>
              <a:t> of an inch;</a:t>
            </a:r>
          </a:p>
          <a:p>
            <a:pPr>
              <a:buNone/>
            </a:pPr>
            <a:r>
              <a:rPr lang="en-US" sz="3500" i="1" dirty="0" smtClean="0"/>
              <a:t>There’s 8 in every inch!</a:t>
            </a:r>
            <a:endParaRPr lang="en-US" sz="3500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 =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2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8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4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36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6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4038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 </a:t>
            </a:r>
            <a:r>
              <a:rPr lang="en-US" sz="4000" dirty="0" smtClean="0"/>
              <a:t>   =	</a:t>
            </a:r>
            <a:r>
              <a:rPr lang="en-US" sz="4000" u="sng" dirty="0" smtClean="0"/>
              <a:t>4</a:t>
            </a:r>
            <a:r>
              <a:rPr lang="en-US" sz="4000" dirty="0" smtClean="0"/>
              <a:t>	</a:t>
            </a:r>
            <a:endParaRPr lang="en-US" sz="4000" u="sng" dirty="0" smtClean="0"/>
          </a:p>
          <a:p>
            <a:r>
              <a:rPr lang="en-US" sz="4000" dirty="0" smtClean="0"/>
              <a:t>2		8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7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5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3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14478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smtClean="0"/>
              <a:t>1</a:t>
            </a:r>
          </a:p>
          <a:p>
            <a:r>
              <a:rPr lang="en-US" sz="2500" dirty="0" smtClean="0"/>
              <a:t>8</a:t>
            </a:r>
            <a:endParaRPr lang="en-US" sz="2500" dirty="0"/>
          </a:p>
        </p:txBody>
      </p:sp>
      <p:pic>
        <p:nvPicPr>
          <p:cNvPr id="3075" name="Picture 3" descr="C:\Documents and Settings\hoberlan.TEACH\Local Settings\Temporary Internet Files\Content.IE5\JZLOCM34\MC9002723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823" y="838200"/>
            <a:ext cx="2713177" cy="348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WHOLE </a:t>
            </a:r>
            <a:r>
              <a:rPr lang="en-US" dirty="0" smtClean="0">
                <a:sym typeface="Wingdings" pitchFamily="2" charset="2"/>
              </a:rPr>
              <a:t>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010400" cy="83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top number and the bottom are the same!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4000" dirty="0" smtClean="0"/>
              <a:t>		</a:t>
            </a:r>
            <a:r>
              <a:rPr lang="en-US" sz="4000" b="1" u="sng" dirty="0" smtClean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4000" dirty="0" smtClean="0"/>
              <a:t>		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</a:p>
          <a:p>
            <a:r>
              <a:rPr lang="en-US" sz="4000" dirty="0"/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dirty="0" smtClean="0"/>
              <a:t>		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 smtClean="0"/>
              <a:t>		 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	</a:t>
            </a:r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3000" dirty="0" smtClean="0"/>
              <a:t>	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00600"/>
            <a:ext cx="60198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me some more fractions that equal 1 whole!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3" name="Picture 1" descr="C:\Documents and Settings\hoberlan\Local Settings\Temporary Internet Files\Content.IE5\2OLB1FWV\MP9003847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90554"/>
            <a:ext cx="2733510" cy="2702270"/>
          </a:xfrm>
          <a:prstGeom prst="rect">
            <a:avLst/>
          </a:prstGeom>
          <a:noFill/>
        </p:spPr>
      </p:pic>
      <p:pic>
        <p:nvPicPr>
          <p:cNvPr id="28674" name="Picture 2" descr="C:\Documents and Settings\hoberlan\Local Settings\Temporary Internet Files\Content.IE5\F1MDU8BW\MP9004465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885950" cy="244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oberlan.TEACH\Local Settings\Temporary Internet Files\Content.IE5\JZLOCM34\MP9004387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98336" y="4038600"/>
            <a:ext cx="2645664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Poem to Help Us Memorize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5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7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4267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Start with one eighth, then one fourth, </a:t>
            </a:r>
          </a:p>
          <a:p>
            <a:r>
              <a:rPr lang="en-US" sz="3000" dirty="0" smtClean="0"/>
              <a:t>Next three-eighths, and half of course!</a:t>
            </a:r>
          </a:p>
          <a:p>
            <a:r>
              <a:rPr lang="en-US" sz="3000" dirty="0" smtClean="0"/>
              <a:t>After that comes five-eighths,</a:t>
            </a:r>
          </a:p>
          <a:p>
            <a:r>
              <a:rPr lang="en-US" sz="3000" dirty="0" smtClean="0"/>
              <a:t>Three-fourths, seven-eighths—wow, we’re great!</a:t>
            </a:r>
            <a:endParaRPr lang="en-US" sz="3000" dirty="0"/>
          </a:p>
        </p:txBody>
      </p:sp>
      <p:pic>
        <p:nvPicPr>
          <p:cNvPr id="4098" name="Picture 2" descr="C:\Documents and Settings\hoberlan.TEACH\Local Settings\Temporary Internet Files\Content.IE5\WNS361NO\MC9003891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607"/>
            <a:ext cx="2209800" cy="2103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Fractions of An Inch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Trace each inch mark in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Trace each half-inch (1/2) mark in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Trace each quarter-inch (1/4) mark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Trace each eighth-inch (1/8) mark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Trace each sixteenth-inch (1/16) mark in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Documents and Settings\hoberlan.TEACH\Local Settings\Temporary Internet Files\Content.IE5\24KT0LN8\MC9002327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67200"/>
            <a:ext cx="1492313" cy="2254313"/>
          </a:xfrm>
          <a:prstGeom prst="rect">
            <a:avLst/>
          </a:prstGeom>
          <a:noFill/>
        </p:spPr>
      </p:pic>
      <p:pic>
        <p:nvPicPr>
          <p:cNvPr id="5123" name="Picture 3" descr="C:\Documents and Settings\hoberlan.TEACH\Local Settings\Temporary Internet Files\Content.IE5\KJ9X5L1K\MC9002327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4419600" cy="2330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hoberlan.TEACH\Local Settings\Temporary Internet Files\Content.IE5\24KT0LN8\MC900383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980688" cy="32594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 marks are NOT labeled?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on MOST rulers…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That’s why you have them MEMORIZED…</a:t>
            </a:r>
          </a:p>
          <a:p>
            <a:pPr lvl="1"/>
            <a:r>
              <a:rPr lang="en-US" dirty="0" smtClean="0"/>
              <a:t>So…you can write them in yourself and still be able to measure to a fraction of an inch!</a:t>
            </a:r>
            <a:endParaRPr lang="en-US" dirty="0"/>
          </a:p>
        </p:txBody>
      </p:sp>
      <p:pic>
        <p:nvPicPr>
          <p:cNvPr id="6149" name="Picture 5" descr="C:\Documents and Settings\hoberlan.TEACH\Local Settings\Temporary Internet Files\Content.IE5\JZLOCM34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58320"/>
            <a:ext cx="2057400" cy="2431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long is the length of the arrow to the nearest fraction of an inch?</a:t>
            </a:r>
            <a:endParaRPr lang="en-US" sz="3000" dirty="0"/>
          </a:p>
        </p:txBody>
      </p:sp>
      <p:pic>
        <p:nvPicPr>
          <p:cNvPr id="31" name="Picture 2" descr="C:\Documents and Settings\hoberlan.TEACH\Local Settings\Temporary Internet Files\Content.IE5\KJ9X5L1K\MC9003913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847088" cy="1510589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inches</a:t>
            </a:r>
            <a:endParaRPr lang="en-US" sz="2000" dirty="0"/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35814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Share your answer with a partner!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oberlan.TEACH\Local Settings\Temporary Internet Files\Content.IE5\24KT0LN8\MC9004392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keep practicing!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long is the length of the arrow to the nearest fraction of an inch?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inches</a:t>
            </a:r>
            <a:endParaRPr lang="en-US" sz="2000" dirty="0"/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5486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Write your answer in your math notebook.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some more!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long is the length of the arrow to the nearest fraction of an inch?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inches</a:t>
            </a:r>
            <a:endParaRPr lang="en-US" sz="2000" dirty="0"/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25908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Documents and Settings\hoberlan.TEACH\Local Settings\Temporary Internet Files\Content.IE5\WNS361NO\MC9000888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276502" cy="18159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Write your answer in your math notebook.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solidFill>
            <a:srgbClr val="CE25DB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5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3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1</a:t>
            </a:r>
          </a:p>
          <a:p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7</a:t>
            </a:r>
          </a:p>
          <a:p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Estimating Fractional Parts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9" name="Picture 2" descr="C:\Documents and Settings\hoberlan\Local Settings\Temporary Internet Files\Content.IE5\D3TB0XV8\MC90041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981200" cy="213144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0" y="1447800"/>
            <a:ext cx="693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Estimating means “guesstimating.”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4343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99"/>
                </a:solidFill>
              </a:rPr>
              <a:t>Using the “benchmark fractions” we have been learning with measuring the nearest inch, we can “guesstimate” fractional parts too!</a:t>
            </a:r>
            <a:endParaRPr lang="en-US" sz="30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162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“About” how much is shaded?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672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048000"/>
            <a:ext cx="381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267200"/>
            <a:ext cx="1676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2286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29200" y="4724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hoberlan.TEACH\Local Settings\Temporary Internet Files\Content.IE5\24KT0LN8\MP9004465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588770" cy="2057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54864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5486400"/>
            <a:ext cx="7620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53000" y="5943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“About” where is each point?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66800" y="1981200"/>
            <a:ext cx="6934200" cy="76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62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95400" y="2057400"/>
            <a:ext cx="304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391400" y="2057400"/>
            <a:ext cx="304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09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2209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14" name="Oval 13"/>
          <p:cNvSpPr/>
          <p:nvPr/>
        </p:nvSpPr>
        <p:spPr>
          <a:xfrm>
            <a:off x="67818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137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</a:t>
            </a:r>
            <a:endParaRPr 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1447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137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</a:t>
            </a:r>
            <a:endParaRPr lang="en-US" sz="3000" dirty="0"/>
          </a:p>
        </p:txBody>
      </p:sp>
      <p:pic>
        <p:nvPicPr>
          <p:cNvPr id="2050" name="Picture 2" descr="C:\Documents and Settings\hoberlan.TEACH\Local Settings\Temporary Internet Files\Content.IE5\WNS361NO\MC9004375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62400"/>
            <a:ext cx="2330865" cy="24368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5400000">
            <a:off x="1067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829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734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2491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Documents and Settings\hoberlan.TEACH\Local Settings\Temporary Internet Files\Content.IE5\JZLOCM34\MC9004110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253151" cy="125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1 Whole in fraction form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hoberlan.TEACH\Local Settings\Temporary Internet Files\Content.IE5\KJ9X5L1K\MC900131733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481" y="457200"/>
            <a:ext cx="3437519" cy="1692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5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D42C80"/>
                </a:solidFill>
              </a:rPr>
              <a:t>6</a:t>
            </a:r>
          </a:p>
          <a:p>
            <a:r>
              <a:rPr lang="en-US" sz="4000" dirty="0" smtClean="0">
                <a:solidFill>
                  <a:srgbClr val="D42C80"/>
                </a:solidFill>
              </a:rPr>
              <a:t>6</a:t>
            </a:r>
            <a:endParaRPr lang="en-US" sz="4000" dirty="0">
              <a:solidFill>
                <a:srgbClr val="D42C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514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9999"/>
                </a:solidFill>
              </a:rPr>
              <a:t>8</a:t>
            </a:r>
          </a:p>
          <a:p>
            <a:r>
              <a:rPr lang="en-US" sz="4000" dirty="0" smtClean="0">
                <a:solidFill>
                  <a:srgbClr val="009999"/>
                </a:solidFill>
              </a:rPr>
              <a:t>8</a:t>
            </a:r>
            <a:endParaRPr lang="en-US" sz="4000" dirty="0">
              <a:solidFill>
                <a:srgbClr val="00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905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10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10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257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B0F0"/>
                </a:solidFill>
              </a:rPr>
              <a:t>44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44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429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9900"/>
                </a:solidFill>
              </a:rPr>
              <a:t>73</a:t>
            </a:r>
          </a:p>
          <a:p>
            <a:r>
              <a:rPr lang="en-US" sz="4000" dirty="0" smtClean="0">
                <a:solidFill>
                  <a:srgbClr val="009900"/>
                </a:solidFill>
              </a:rPr>
              <a:t>73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209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1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1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257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102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102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581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9</a:t>
            </a:r>
          </a:p>
          <a:p>
            <a:r>
              <a:rPr lang="en-US" sz="4000" dirty="0" smtClean="0"/>
              <a:t>9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24384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FF6600"/>
                </a:solidFill>
              </a:rPr>
              <a:t>1</a:t>
            </a:r>
          </a:p>
          <a:p>
            <a:r>
              <a:rPr lang="en-US" sz="4000" dirty="0" smtClean="0">
                <a:solidFill>
                  <a:srgbClr val="FF6600"/>
                </a:solidFill>
              </a:rPr>
              <a:t>5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99"/>
                </a:solidFill>
              </a:rPr>
              <a:t>Which one is NOT a whole number fraction?</a:t>
            </a:r>
            <a:endParaRPr lang="en-US" sz="3000" dirty="0">
              <a:solidFill>
                <a:srgbClr val="00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26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Same digit on the top and same digit on the bottom!</a:t>
            </a:r>
            <a:endParaRPr lang="en-US" sz="3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hoberlan\Local Settings\Temporary Internet Files\Content.IE5\7OQJQL7M\MM90033658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638800"/>
            <a:ext cx="1393508" cy="99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Whole</a:t>
            </a:r>
            <a:endParaRPr lang="en-US" dirty="0"/>
          </a:p>
        </p:txBody>
      </p:sp>
      <p:pic>
        <p:nvPicPr>
          <p:cNvPr id="18434" name="Picture 2" descr="http://www.green-planet-solar-energy.com/images/finding-equivalent-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4400550" cy="1914525"/>
          </a:xfrm>
          <a:prstGeom prst="rect">
            <a:avLst/>
          </a:prstGeom>
          <a:noFill/>
        </p:spPr>
      </p:pic>
      <p:pic>
        <p:nvPicPr>
          <p:cNvPr id="18436" name="Picture 4" descr="http://www.mathleague.com/help/fractions/IMG00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14675" cy="2502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00" y="24384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9999"/>
                </a:solidFill>
              </a:rPr>
              <a:t>4/6</a:t>
            </a:r>
            <a:endParaRPr lang="en-US" sz="3500" b="1" dirty="0">
              <a:solidFill>
                <a:srgbClr val="009999"/>
              </a:solidFill>
            </a:endParaRPr>
          </a:p>
        </p:txBody>
      </p:sp>
      <p:pic>
        <p:nvPicPr>
          <p:cNvPr id="18438" name="Picture 6" descr="http://www.northwood.org.uk/fractions_clip_image002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219575" cy="304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457200" y="4876800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43994" y="4876006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Multiply a fraction by 1 = _______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hoberlan.TEACH\Local Settings\Temporary Internet Files\Content.IE5\24KT0LN8\MC90023751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687932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828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THE SAME NUMBER!!!!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	</a:t>
            </a:r>
            <a:endParaRPr lang="en-US" sz="4000" u="sng" dirty="0" smtClean="0">
              <a:solidFill>
                <a:srgbClr val="7030A0"/>
              </a:solidFill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4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14400" y="3276600"/>
            <a:ext cx="7620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971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1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2362200" y="3352800"/>
            <a:ext cx="6858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0480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	</a:t>
            </a:r>
            <a:endParaRPr lang="en-US" sz="4000" u="sng" dirty="0" smtClean="0">
              <a:solidFill>
                <a:srgbClr val="7030A0"/>
              </a:solidFill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4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So…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257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3</a:t>
            </a:r>
            <a:r>
              <a:rPr lang="en-US" sz="4000" b="1" dirty="0" smtClean="0">
                <a:solidFill>
                  <a:srgbClr val="7030A0"/>
                </a:solidFill>
              </a:rPr>
              <a:t>	</a:t>
            </a:r>
            <a:endParaRPr lang="en-US" sz="4000" b="1" u="sng" dirty="0" smtClean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4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914400" y="5410200"/>
            <a:ext cx="7620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5181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</a:rPr>
              <a:t>	</a:t>
            </a:r>
            <a:endParaRPr lang="en-US" sz="4000" b="1" u="sng" dirty="0" smtClean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4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2286000" y="5410200"/>
            <a:ext cx="6858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600200" y="4572000"/>
            <a:ext cx="914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3276600" y="5029200"/>
            <a:ext cx="762000" cy="1447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clipartof.com/small/1064707-Clipart-Twin-Boys-Birthday-Party-Royalty-Free-Vector-Illustration.jpg"/>
          <p:cNvPicPr>
            <a:picLocks noChangeAspect="1" noChangeArrowheads="1"/>
          </p:cNvPicPr>
          <p:nvPr/>
        </p:nvPicPr>
        <p:blipFill>
          <a:blip r:embed="rId3" cstate="print"/>
          <a:srcRect l="6957" r="13043"/>
          <a:stretch>
            <a:fillRect/>
          </a:stretch>
        </p:blipFill>
        <p:spPr bwMode="auto">
          <a:xfrm>
            <a:off x="4038600" y="2667000"/>
            <a:ext cx="1495552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Equivalent Fractions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59552" cy="1600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Fractions that are EQUAL to one another but “look” differently.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</a:p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048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</a:t>
            </a:r>
            <a:r>
              <a:rPr lang="en-US" sz="4000" u="sng" dirty="0" smtClean="0"/>
              <a:t>1</a:t>
            </a:r>
          </a:p>
          <a:p>
            <a:r>
              <a:rPr lang="en-US" sz="4000" dirty="0" smtClean="0"/>
              <a:t>   2</a:t>
            </a:r>
            <a:endParaRPr lang="en-US" sz="4000" dirty="0"/>
          </a:p>
        </p:txBody>
      </p:sp>
      <p:pic>
        <p:nvPicPr>
          <p:cNvPr id="2050" name="Picture 2" descr="http://www.green-planet-solar-energy.com/images/equivalent-fractio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174" y="228600"/>
            <a:ext cx="3159826" cy="60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3200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Bar Exploration!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Equivalent Fractions are the same amount!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7586" name="Picture 2" descr="http://vickimartinez.com/fraction_strips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6391275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3528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9900"/>
                </a:solidFill>
              </a:rPr>
              <a:t>Talk and turn with your partner to identify 3 sets of fractions that are the same amount!</a:t>
            </a:r>
            <a:endParaRPr lang="en-US" sz="25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51648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find equivalent fractions without fraction bars?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009900"/>
                </a:solidFill>
              </a:rPr>
              <a:t>Remember: </a:t>
            </a:r>
            <a:r>
              <a:rPr lang="en-US" sz="3500" dirty="0" smtClean="0">
                <a:solidFill>
                  <a:srgbClr val="009900"/>
                </a:solidFill>
              </a:rPr>
              <a:t>Any number multiplied or divided by 1 is always itself!</a:t>
            </a:r>
            <a:endParaRPr lang="en-US" sz="35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5" name="Multiply 4"/>
          <p:cNvSpPr/>
          <p:nvPr/>
        </p:nvSpPr>
        <p:spPr>
          <a:xfrm>
            <a:off x="1447800" y="3048000"/>
            <a:ext cx="6858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819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7" name="Equal 6"/>
          <p:cNvSpPr/>
          <p:nvPr/>
        </p:nvSpPr>
        <p:spPr>
          <a:xfrm>
            <a:off x="2819400" y="31242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8194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0" name="Division 9"/>
          <p:cNvSpPr/>
          <p:nvPr/>
        </p:nvSpPr>
        <p:spPr>
          <a:xfrm>
            <a:off x="1371600" y="5029200"/>
            <a:ext cx="685800" cy="6858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4953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2" name="Equal 11"/>
          <p:cNvSpPr/>
          <p:nvPr/>
        </p:nvSpPr>
        <p:spPr>
          <a:xfrm>
            <a:off x="2590800" y="52578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8006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</a:p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Brought to you by…the IDENTITIY PROPERTY!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15" name="Picture 14" descr="muffin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4408" y="2743200"/>
            <a:ext cx="3027617" cy="33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fraction can represent 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5</a:t>
            </a:r>
            <a:r>
              <a:rPr lang="en-US" dirty="0" smtClean="0"/>
              <a:t>			OR		</a:t>
            </a:r>
            <a:r>
              <a:rPr lang="en-US" u="sng" dirty="0" smtClean="0"/>
              <a:t>6</a:t>
            </a:r>
            <a:r>
              <a:rPr lang="en-US" dirty="0" smtClean="0"/>
              <a:t>	OR		</a:t>
            </a:r>
            <a:r>
              <a:rPr lang="en-US" u="sng" dirty="0" smtClean="0"/>
              <a:t>8</a:t>
            </a:r>
          </a:p>
          <a:p>
            <a:r>
              <a:rPr lang="en-US" dirty="0" smtClean="0"/>
              <a:t>5					6			8</a:t>
            </a:r>
            <a:endParaRPr lang="en-US" dirty="0"/>
          </a:p>
        </p:txBody>
      </p:sp>
      <p:pic>
        <p:nvPicPr>
          <p:cNvPr id="69634" name="Picture 2" descr="http://t0.gstatic.com/images?q=tbn:ANd9GcRP46z1nBtSptqmAoBDHbP3IZ9kO6yHoZ8jqcKcP5ySBKm_78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68928"/>
            <a:ext cx="6324600" cy="398907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590800" y="5791200"/>
            <a:ext cx="9906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So, here we divide 6/18 by 6/6 (which is really 1 whole to get it’s equivalent fraction relative!</a:t>
            </a:r>
            <a:endParaRPr lang="en-US" sz="3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Multiply to get a more “complicated” fraction!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1682" name="Picture 2" descr="http://t2.gstatic.com/images?q=tbn:ANd9GcR7RjmMjtjXMXJbx1SFTNghC9OhdLFtVevEoC6d81xKDbt_-G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78462" cy="3200400"/>
          </a:xfrm>
          <a:prstGeom prst="rect">
            <a:avLst/>
          </a:prstGeom>
          <a:noFill/>
        </p:spPr>
      </p:pic>
      <p:pic>
        <p:nvPicPr>
          <p:cNvPr id="71683" name="Picture 3" descr="C:\Documents and Settings\hoberlan.TEACH.000\Local Settings\Temporary Internet Files\Content.IE5\HN7CFYOQ\MC9001241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2445770" cy="37338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533400" y="4343400"/>
            <a:ext cx="1447800" cy="11430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Divide to get a more “simple” fraction!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3730" name="Picture 2" descr="http://t2.gstatic.com/images?q=tbn:ANd9GcQnPYAJpshrQo6PO1gK5sA3D4CbJNciQsGP5d12N_xpKg8oOfWP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524000"/>
            <a:ext cx="6515100" cy="2714625"/>
          </a:xfrm>
          <a:prstGeom prst="rect">
            <a:avLst/>
          </a:prstGeom>
          <a:noFill/>
        </p:spPr>
      </p:pic>
      <p:pic>
        <p:nvPicPr>
          <p:cNvPr id="73731" name="Picture 3" descr="C:\Documents and Settings\hoberlan.TEACH.000\Local Settings\Temporary Internet Files\Content.IE5\HN7CFYOQ\MC9001241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695338" cy="4114800"/>
          </a:xfrm>
          <a:prstGeom prst="rect">
            <a:avLst/>
          </a:prstGeom>
          <a:noFill/>
        </p:spPr>
      </p:pic>
      <p:sp>
        <p:nvSpPr>
          <p:cNvPr id="6" name="Division 5"/>
          <p:cNvSpPr/>
          <p:nvPr/>
        </p:nvSpPr>
        <p:spPr>
          <a:xfrm>
            <a:off x="990600" y="4114800"/>
            <a:ext cx="1219200" cy="1219200"/>
          </a:xfrm>
          <a:prstGeom prst="mathDivid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equivalent fraction for 2/5!</a:t>
            </a:r>
            <a:endParaRPr lang="en-US" dirty="0"/>
          </a:p>
        </p:txBody>
      </p:sp>
      <p:pic>
        <p:nvPicPr>
          <p:cNvPr id="72706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2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5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42C80"/>
                </a:solidFill>
              </a:rPr>
              <a:t>*Multiply it by any fraction that is equal to 1 whole!</a:t>
            </a:r>
            <a:endParaRPr lang="en-US" sz="2400" dirty="0">
              <a:solidFill>
                <a:srgbClr val="D42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Because you are multiplying will you get a more complicated or more simple equivalent fraction?</a:t>
            </a:r>
            <a:endParaRPr lang="en-US" sz="2400" b="1" dirty="0">
              <a:solidFill>
                <a:srgbClr val="009900"/>
              </a:solidFill>
            </a:endParaRPr>
          </a:p>
        </p:txBody>
      </p:sp>
      <p:pic>
        <p:nvPicPr>
          <p:cNvPr id="72711" name="Picture 7" descr="http://www.illustrationsof.com/royalty-free-funny-face-clipart-illustration-105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182880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3" name="Picture 9" descr="http://4.bp.blogspot.com/_C-C6rYRnkvQ/S9uXR_XPuTI/AAAAAAAABQk/yLmCVDRMpeQ/s1600/funny_basketball_character_photosculpture-p153542563427592494qdjh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equivalent fraction for 4/6!</a:t>
            </a:r>
            <a:endParaRPr lang="en-US" dirty="0"/>
          </a:p>
        </p:txBody>
      </p:sp>
      <p:pic>
        <p:nvPicPr>
          <p:cNvPr id="72706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4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6</a:t>
            </a:r>
            <a:endParaRPr lang="en-US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42C80"/>
                </a:solidFill>
              </a:rPr>
              <a:t>*Divide it by any fraction that is equal to 1 whole!</a:t>
            </a:r>
            <a:endParaRPr lang="en-US" sz="2400" dirty="0">
              <a:solidFill>
                <a:srgbClr val="D42C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Because you are dividing will you get a more complicated or more simple equivalent fraction?</a:t>
            </a:r>
            <a:endParaRPr lang="en-US" sz="2400" b="1" dirty="0">
              <a:solidFill>
                <a:srgbClr val="009900"/>
              </a:solidFill>
            </a:endParaRPr>
          </a:p>
        </p:txBody>
      </p:sp>
      <p:pic>
        <p:nvPicPr>
          <p:cNvPr id="75778" name="Picture 2" descr="C:\Documents and Settings\hoberlan.TEACH.000\Local Settings\Temporary Internet Files\Content.IE5\08X23QGL\MC9004324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1816100" cy="1600200"/>
          </a:xfrm>
          <a:prstGeom prst="rect">
            <a:avLst/>
          </a:prstGeom>
          <a:noFill/>
        </p:spPr>
      </p:pic>
      <p:pic>
        <p:nvPicPr>
          <p:cNvPr id="75779" name="Picture 3" descr="C:\Documents and Settings\hoberlan.TEACH.000\Local Settings\Temporary Internet Files\Content.IE5\ZBY5GXF2\MP9004486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2286000" cy="152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Quick Break!</a:t>
            </a:r>
            <a:endParaRPr lang="en-US" dirty="0"/>
          </a:p>
        </p:txBody>
      </p:sp>
      <p:pic>
        <p:nvPicPr>
          <p:cNvPr id="74754" name="Picture 2" descr="http://sunflowerschoolhouse.com/wp-content/uploads/2012/02/2-ha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18731" cy="4495800"/>
          </a:xfrm>
          <a:prstGeom prst="rect">
            <a:avLst/>
          </a:prstGeom>
          <a:noFill/>
        </p:spPr>
      </p:pic>
      <p:pic>
        <p:nvPicPr>
          <p:cNvPr id="74755" name="Picture 3" descr="C:\Documents and Settings\hoberlan.TEACH.000\Local Settings\Temporary Internet Files\Content.IE5\DDGFZIBU\MC9004231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hoffnermath.files.wordpress.com/2009/10/frac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672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one with a friend!</a:t>
            </a:r>
            <a:endParaRPr lang="en-US" dirty="0"/>
          </a:p>
        </p:txBody>
      </p:sp>
      <p:pic>
        <p:nvPicPr>
          <p:cNvPr id="4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2004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2672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sz="6000" dirty="0"/>
          </a:p>
        </p:txBody>
      </p:sp>
      <p:pic>
        <p:nvPicPr>
          <p:cNvPr id="77825" name="Picture 1" descr="C:\Documents and Settings\hoberlan.TEACH.000\Local Settings\Temporary Internet Files\Content.IE5\08X23QGL\MC900139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2303678" cy="206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how ½ has MANY Equivalents!</a:t>
            </a:r>
            <a:endParaRPr lang="en-US" dirty="0"/>
          </a:p>
        </p:txBody>
      </p:sp>
      <p:sp>
        <p:nvSpPr>
          <p:cNvPr id="76802" name="AutoShape 2" descr="data:image/jpeg;base64,/9j/4AAQSkZJRgABAQAAAQABAAD/2wCEAAkGBhQSERUUExMRFBQVGBwWFhgWFhUWGBgXGRcVGB4VFx8YICceFxkjGxgVHzEiJCcpLC0tFx8yNTAqNSYrLSkBCQoKDQwOGg8PGTUkHyQsKiksLywxNSwsLCw0LzUvLCksLCw1LCwsKSksLCwsLCwsKSwsLCwsLCwsLCwsLCwsLP/AABEIAOEA4QMBIgACEQEDEQH/xAAcAAABBQEBAQAAAAAAAAAAAAAAAwQFBgcCAQj/xABXEAABAwIDAgULEAcHAwQDAQABAgMEABEFEiEGMRMUIkFUBxYXIzJRYZOU0dIVJDM0NVJTVXF0gZGis9PUJUJic5KytENjZHKCobGEo8JFwcPERIPwGP/EABoBAQACAwEAAAAAAAAAAAAAAAABAgMFBgT/xAA0EQACAAMEBwcFAAIDAAAAAAAAAQIDEQQFUqESExQVQVGRITFxgdHh8CIyQmGxY8EzQ2L/2gAMAwEAAhEDEQA/ANR2f2fjGKwTHjkllsklpvU5E67qf9bkXo0fxTfmo2d9qR/3Lf3aakL0BH9bkXo0fxTfmo63IvRo/im/NUhei9AR/W5F6NH8U35qOtyL0aP4pvzVIXovQEf1uRejR/FN+ajrci9Gj+Kb81SF6L0BH9bkXo0fxTfmo63IvRo/im/NUhei9AR/W5F6NH8U35qOtyL0aP4pvzVIXovQEf1uRejR/FN+ajrci9GjeKb81SF6L0BFRsIhOAltmIsAlJKW2lAKSbFOg3g6EUr1uRejR/FN+ajB8PW1wudSFcI6pwZUqTYKtobk3Om/SpC9AR/W5F6NH8U35qOtyL0aP4pvzVIXovQEf1uRejR/FN+ajrci9Gj+Kb81SF6L0BH9bkXo0fxTfmo63IvRo/im/NUhei9AR/W5F6NH8U35qOtyL0aP4pvzVIXovQEf1uRejR/FN+ajrci9Gj+Kb81SF6L0BH9bkXo0fxTfmrxezsax9bRt3wTfmqRvXjm4/JQHw9RRRQGlxMOb4NHJ/VT+sr3o8NK+pzfvftK89dw/Y0f5E/yilq6uGVLovpXQ4iKfNq/qfVjb1Ob979pXno9Tm/e/aV56c0VOpl4V0K6+bjfVnmH4K046hBBSFqCbgqNrkC9swvv79N/U1v3v2leepbB1qDycqSpWtrEJtp3WYg5QN5PML0liCgXV5TcZjY2tcX3/AE76rq5elTRXRF9dN0K6b7+bI71Ob979pXno9Tm/e/aV56c0VbUy8K6FNfNxvqxt6nN+9+0rz0epzfvftK89OaKamXhXQa+bjfVjb1Ob979pXno9Tm/e/aV56c0U1MvCug183G+rG3qc3737SvPR6nN+9+0rz05opqZeFdBr5uN9WadsdsJBdw+I45GbUtyOytajmupSmkEqOu8kk1MdjnDuiNfa89LbBn9FwfmrH3KKnb1yZ3JXOxzh3RGvteejsc4d0Rr7Xnqx3ovQFc7HOHdEa+156aNbEYeX1tcSZGRCFg3PKzlwWte4tk/3q3XqCYbT6oLIGvB8olCxqchASs8lYtckbhybag2AR7HOHdEa+156Oxzh3RGvteerHei9AVzsc4d0Rr7Xno7HOHdEa+156sd6L0BXOxzh3RGvteejsc4d0Rr7Xnqx3ovQFc7HOHdEa+1568X1OcPsfWjW79rz1ZL1y4dD8lAfD9FFFAfUWC9SqEuMytXGrqaQo2kvgXKEnQBWgp72I4P+L8qkelVj2c9qR/3Lf3aakavrI+bMeql4V0KWepHB/wAX5VI9KmeE9TKC80lwplJJKgQJkhQBSopNjcX3d6r84i4IN7EW0JB18I1H0VCbJsZEOpCVhAdPB5kqQSkoQb2UlJHKzc30q1JayPmxqpeFdCMY6lcNBukywd1+Mvn/AJVXC+pNCJuTLJO8mVIJ/mq50U1kfNjVS8K6FL7EcH/F+VSPSo7EcH/F+VSPSq6UU1kfNjVS8K6FL7EcH/F+VSPSqGwbqbRHJU1tRlFLLjaWxxl8WCo7ThuQrXlKO+tNqt7Oe3sS/es/0jNNZHzY1UvCuhH9iOD/AIvyqR6VHYjg/wCL8qkelV0oprI+bGql4V0KX2I4P+L8qkelScjqTwUoUr1zoCeVLkJToL8o5jYd82q8UjMZCm1JUCoEHQAEn5L6XprI+bGql4V0KpgWxrC4zKkPz0ILaMqW50rIkZRyEWXbKNw+Sn3WM10nEvLpfp0+2ZYUhgJUlSbLXlCtDkK1FJI3jQjfrUrVDIVzrGa6TiXl0v06OsZrpOJeXS/Tqx0UBRcc2YDTsNKJWJAPSOCc9eyjdHFpLlhdenKbQbjveGpfrGa6TiXl0v0662o9nw754f6ObVhoCudYzXScS8ul+nR1jNdJxLy6X6dWOigKnN2TbbyduxRWdYRcT5PJzfrG7lyL2GlzrTnrGa6TiXl0v06622YBYC78ptWZsWJzLAJAA99ppz7wNSKsANAV3rGa6TiXl0v06OsZrpOJeXS/Tqx0UBXOsZrpOJeXS/Trxew7dj65xLy6V6dWSuXNx+SgPh6iiigNow/a/EEtNpTOcCQhIA4GIbDKLDVq/wBdL9emI9Pd8TD/AAqhIfsaP8if5RStdMrJIp9px0VutNX9bJbr0xHp7viYf4VHXniPT3fExPwaiaKnZJGErt9pxsluvTEenu+Jh/hUdemI9Pd8TD/CqPZeSN7aV/KVi38JFDzySNG0p8IKz9HKJqNlk4C23Win/J86ExN2qxFDaVjEHSFBRF48RJ5Ol/YjdJNwD+yrQWpjD26xJbaFmc4CpCVGzMS1ykHTtXhpzjqVJQhbraCVJUCnKtFsqU2SSCL2SRu3bvkhsPlILDdmUJu2i1lOm3IG66ju8NYYLPJbX08/6eiZa56T+und/CW69MR6e74mH+FTaPtHObW44ma6FvEKcPBRTmKUJQDYtWFkpA0tuplRWfZJGE8u32nGyW69MR6e74mH+FR16Yj093xMP8KomimySMI2+042S3XpiPT3fEw/wqOvTEenu+Jh/hVE0U2SRhG32nGzWNm8OlyYcd9eJywp5lt1QS1BygrQlRAuwTa579SPW3J+NJvioH5elNgvcuD81Y+5RU7XMHZle625PxpN8VA/L02xHCJDLSnDiU9QQLkJaw69ucjMwBoNd/NVqqI2rAMVzMlxY05CAbqubAKslRCL2KiAbAHfuIEbJ2MdcU2peJTSWl8I2eDgjKvItu+jGvJcWLG4174FOOtuT8aTfFQPy9S2EPZ47ShflNoVre+qQdbgG/0CndAV7rbk/Gk3xUD8vUVsrBlyoUeQvEpaVOtpWoJag5QVC9hdgm301dTVd6nPuVC/cI/loDrrbk/Gk3xUD8vTebhL7QSVYnPspaUCzEFWq1BIvaPoLkamrTVe24kobjZ1qdASoKAbVkJUm6xdVjlAyFX+kCxNgQDrbk/Gk3xUD8vR1tyfjSb4qB+XqfQdBrfw9/w11QFe625PxpN8VA/L14vZyTY/pOZu+Cgfl6sVcubj8lAfD1FFFAfRGFdSV9xhpYmsgKbQoDiqza6AbX4cX+qnXYdf6cz5Iv8AMVoGzntSP+5b+7TUjXp2qdiPJsVnwIyhXUpcDga9UGOEUkrCeKLuUpKQVez7rqT9dLdh1/pzPki/zFXGY+fVBlOdQs2eTlayqC81xdSwsq7UDyEm1hfQmrBTa5+JkbDZ8CMu7Dr/AE5nyRf5io2d1Nn25MdjjbJ4fhOVxZYy8GgK3cPre9t4rY6rWO+6WH/9R9ymm1z8TGw2fAiqudSKQpOUz2sovYcVXpmte3rjwD6qRj9Rd5CEpE5myUhIvEVewAGvb/BWq0VG1TsROx2elNBGStdSt5Tq2+OthTYSokw1AELzWynjGvckGnSeo89fWayR81WP/nq4YeCJ72bhAVJ5OZZKVoTk1SkICUhJcI7onlEm96sFTtc/ERsNmwIy9fUfe5prIHe4qs//AD1GYL1Nn5HDeu2U8C+tj2ss5smXlezi177tflrYzVa2K/8Azfnr/wD4U2ufiGw2bAip9h1/pzPki/zFITupU6yguLnNZU77QnVHfbcl8m3h5t50rWKh9q0kxlJAcOYhKggKvlJsTyAVAc5IB0ptc/ExsNnwIjsIwGfHYaYRLhFDLaWklUJ4qKUJCQTaUATYd4U74niPS4HkT35upeCu7aDmCrpScwNwq4HKB5776XrzHsKftHMxGLGW/wAYgLyZeTxN5N8y0p38aNu6vu5qkuJ4j0qB5E9+bpDqje5z/wDo+9bqyigIHiWI9KgeRPfm6bzTiDQSVSYZClob5MF42K1BAJ9d6JuRc1ZqgNsQeBSe2ZQsKWULKMgQFLDisqFKISpKdAN5vzUB7xLEelwPInvzdMsF2dnxY7TDcuEUNICElUJ0qIAtraUBf6KtQr2gKfx3EeOcW4xA9g4fPxN74TJltxr6b3+ipFcDECCDKgEHQgwXiCO8fXetI/8ArP8A0X/2KstAQPE8R6XA8ie/N0hFM9wrCZcK7ayhV4EhPKASdM0oXFlA3GhvpVlqB2aKuEk5ivMXMxSvMDvUgLAUBZCggWykjk77g0AcTxHpcDyJ783XLkPEbH11A3dCe/N1YK5c3H5KA+HqKKKA+hsK6rEhDDSBEjkJbQkEyXBcBIF7cCbU67MEjocfylz8CqHD9jR/kT/KKVroVd8mhysV6WhOlV0Le71UXlOJcVCYKkdz68fyg2UL5eBy5rKUL2vrTjswSOhx/KXPwKpFLtMoIuXAk97Ko/8AAo7BIXBkK9LS+KLW91aJCSkGExy1ZRaS5vyqVr2ndZJplO6o8hyRHf4rHHAcJyeMOHNwiAnfwOlrX56rM6K3mZ7cn2X3jmva3dN1LPtpFsqwrv6KFvrqkNhkNtUZkjvG0qFOqy5l0b6rskkAQ42vflLA+klmwrp/qsSkKyqhRgdDpKWRYgEEEM2IIIOnfqlwWgpxIIJHPawNgCb3JAG69zupTFXwt0kEncLkgk2ATckEhRNrk85J3VOwSdKlCN52jQrXjyLOjqqvJUpYgRAtVsyhIWFKtuueAuaE9WeQVqRxKPdISo+uXLWVmAt2n9k/7VUmI5VexQLe+UlP1ZjrSLWGnh3DnZ7hv+1b7737XhqIrFITS/3+iYLxtUSb/XL9ovHZgkdDj+UufgVG4L1R5EfhvWsdXDPLf9sODLny8n2E3tbfVbWmxI0000Nx9BG+vKybvkfGY962nmuhd+zBI6HH8pc/ApGV1VXnUlK4MZSTzGS5zf8A6ap1FN3yOQ3raea6Gu4NjWIPx2Xm4mHpbdbQ4hJlvghK0hQBAjEAgECwNqdrnYkASY+HADUkzHwAO+fWtK7Be5cH5qx9yipPE5PBsuLuE5EKVci9gkEk2G+wFc6dWVPGWsQnRC2lrDQh4JUlxMt9QKcyVgj1sLggDn56leN4n0bDvK5H5WnWyajxVtKlZii6NbBQykgBYAFlWtfSpegKjiu0OIR0oK4sAhx1tkZZb55TqwhJN4w0udf/AHpw+cQcAC4eGLAOYZpT6rEbiLxdD4a6249jjfPYv36KsYoCuP4niKEqWtjDUpSCpSlTHwABqSSY2grpE7EiARGw4gi4PHJGoPP7VqS2gfyRnTmy8mwIGY3UQkADnUb2HhIowBwmM1chRCQkkd9PJsd1iLWIsNQd1AV3iOJcc4zwGH+w8Bk41I+Ez5r8W+i1qWcx7EEyEMGLAzuNuOg8bfy5WlMoIPra9yXk205ju0vbKgJnurG+aSvv8PoDnjeJ9Gw7yuR+VprFXNQtYbi4WFkhTgEx/Nrcgq9bXAPKtzb7c9Wuq9Al3xF9ILPsaAoJPLGQlQKgSCSQ7zJsBlGa9xQBxvE+jYd5XI/K14uXiVj62w7d0uR+VqxVy5uPyUB8PUUUUBtOH7G4gpptSYSikoSQeHjC4yix1cvS3WZiN7cSVffbh4t7d/2Stj2c9qR/3Lf3aaYvuKTiTfawEqaU3nyklX9pqoHQJKbWItyt91Wr3K3z1xyNa7ssz4ZmV9ZOJdBV4+L+JScjZDEEIUtUJYSkFSjw8bQAXJ9k71bvUftB7UkfuXP5FU3hP55Dddm5ZmHp2LxB9LLrcNRRdLoJejC6VNqA/X0PLB1p4djMRFrwla7u3xdefTtneBrX9lPaMX5u190imu0TikvxFBsEJdsV5SojhAWsoIN03C7317nWwF6hW6euORLuyzNJUzMyg7KYm0sKEFe4jSRGBspJSbEOaGxOtJ4nsziJK3VwVAAXPb4xNkp3k8JdRsLk85vW4Uyxv2s9+6X/ACKpt06ta5Ddtnpo07PExOHspPdbQ4iEsocSFpPDRhdKgFA2LlxoRXjewOJBxa+JKspKBbh41+SXD8J+0PqrYtj/AHPifN2fukUjtk+UMJUGyvI4hwmyiEhtYcKjlBIFkkXtYX18J26e+OQV2WZV7O/9mVdZOJdBV4+L+JXLux2IpSVGEoAAk9vi7gL/AAlbmhVwD36bYt7A7+7X/Kanb5/PIjddm5ZmIQdlZ7zaHW4SyhxKVoPDRhdKgFA2K7jQjfS/WTiXQV+Pi/iVrOxXudD+bM/copPbJ4pjhQbK8riHNyiE8GsOZjlBIFkEXtYX1pt8/nkN12blmROzmIzI0SOwrDJClMsttEpfhWJQhKSRd29iRTyTtHJKFZ8KklGU5gX4RBTbUHt2oterM2u4B74vrSOI+wuf5FfymvCbIq2DbSvFhtbGFyi04kOIPDxLqCwFBRzPZrkEb9aeL2nlDfhkkc2siCNSbAezd+nOw3ubC+asfcorzbLPxa6EJVkWhw3AOXg1BzMASLm6QNDfXSgITaCbNkJaSnDJCeDkMvG78PUNOJWUizu8gWFSatppQFzhcqwF/Z4X41WNtVwCRYkXt3vBScz2Nf8AlP8AwaAqzG1T0phK04XJWy8hK0kvQxmQsBSTYugpNiDzEUvGxuS2kJRhUoJH9/CO83JJL1ySSSSdSTTvYP3Mg/NWPuW642lkFDsVXBqUEu3KrKITmSWrXAIBPCDurA2tfvAJ9ckv4rlePhfjVGyMRmGW1I9TJAS2w80Rw8K5LrkZYI7bawDKr/KKu1JyO4V8h/4oCsQNspDzTbreGSlNuIS4g8NDF0rSFA2LtxcEaGk0T3w6XhhMvOd/rmHa5CQVAcNYEhKRf9n5aktg/cyD81Y+5brmbiOTEGUcrlNrRqtQBKilSbJ7lRHBr13696gEuuSX8VyvHwvxq8XtHLsf0XK8fC/Gqy1y5uPyUB8PUUUUB9P4L1V4aI7KCiXdLSEm0dwi4QkaHnFL9lSBwnCZJufLkB4u7om9yANwubX7+Ud4VlkT2NH+RP8AKKWrdq7YGvuZzjviYnTRRqfZfhe8meTOeamWLdVqE4y60lMvOtpYSOLuDekpv8lyBeqC1hzihdLbigdxCFEd7eBTY4O/xgHgXrcERfg12vwidN1Viu+UvyLwXpOi/Dh+zRcB6qcRqKw2tEzM202hVo7hGZKEpNjz6inLvVUgKUhRRNJQSU+t3bAkFN7bibEi/wC0e/WeepL3wLvi1+auHsPcQLqbcSO+pKgPrIq27pWL+Fd7Tl+H9NLPVghe9meTOeams/qtwnWHEoTLOdtQSeLuWOZJsb97UVSpeVUUIQk58wNgUKKiUEE6crU5QBzfXeOwzB3gy0Cy8CG0X7Wv3ifBWNWCXWjiZkd5zdGqhT7uZoOz3VSiMxI7S0TM7bLaFWjuEZkoSk2PPqDTiZ1UoLqQlSZuXMlRAjua5SFAHTVNwLjn3br1n/qS98C74tfmrz1Je+Bd8WvzVfd0rF/DHvWfg/po/Zjg3tlmXIvbi7l7CwJ+TUfXSU/qsw1tLSETLqQpI9bObyCKzNeDv8YQeBetwaxfg1787Wm7wGu3WSk2UkpI3ggg9/caiG75cTa0i0d6zYUnod/iX7ZvqoxGYcdpaJYW2y22q0dwjMhtKTY84uDTqb1UoLqcqkzctwSBHc1ykKynTVJIFxzjTcazSir7sl4mY98zMKNijdUBpxCVojYitCwFJUmI6QpKhcKBtqCCDXkvbNKm1pETE7lJA9aO7yCO9TvYMfouD81Y+5RXkNz9IPaNDM2hJsDn7WSoEm1jo8NN4BT360Z0hD7MbUcBCjMuQ8SC2mGm12iOkZkNpSbEDUXB1p1J24YUpLa4mIlR7YlBiPXPBqQcwHOEqU39JTVstVfnj9KxPm0v7yBQHHXunomJ+Rveak5G2iVIUBExO5BHtR3nHyVO4ooBlw5cwym4zBvS3OokZB4eakNnVExWb5bhCU8lYcByjLcKGigbXv4aArOy20/AQorLkPEgtphptdojpGZDaUmxA1FwdacDbViQGnUxsSWgHhEFMV0oVdJAVu5QF7jw2PMKt5FV3qcj9FQv3CP5aA86909ExPyN7zVy7tqkpI4pieoI9pu+anEhdsRb5LQ7UpBJtnIUQsW8A4JVk7zyyNEmp21AUPZrbJMaLDjOxcQDyY6EZeKum5abbSvLpygDbXwipFzatCnEuGLinIBCU8Udy3VYFe7urXSO8FK79L4wP0pA/dyv5WKfbV+1HQAOUnLcuBoJJ0ClKJFgDb5d3PQDLr3T0TE/I3vNXi9tk2PrTE/I3vNU/FdzoSogAqANrhVri9rjQ/KK7cGh+SgPh+iiigNNiS08Gju+5T/Zu+9H7NLccT/eeLd9Gt/2d9qR/wBy392mm0eQoTnEkLCVNJy3cJF0KXdSUHRIIWkZhvKdeatmrymLgjTu55LddJ5ehhHG095finfRpmmSlTwWAoo4IgKDbhFytJsCE66C9fThqu9Tr3KhfuEfyiod5THwRMN0yofyeXoYjxtPeX4p30aONp7y/FO+jW8rfInJTZQSpojVw5SoEKulBNjYaFQ11ANS9W3nM5LMrueTieXoYDimJsLjpDeqgAOS2s7m7KBsi6SFgghRNzqLbqhsPfCWm0lKwQhII4JzQhIBHc1vWxftdfzqZ/XSaV2nfUhDakhXJdQokOFtISlQuFEGygQcoSdCT4Kxw3hMh4IyxXXKiVKvL0MH42nvL8U76NeJnoN7ZjY2Nm3DY77Hk6HUfXX0iKrmyXs2I/PT/SxKybzmclmYtzycTy9DCVvDh0qyryhtYJ4JzeVNEDue8D9VOeOJ7y/FO+jW9S5ChMZAD5QULSvKkloKJQUlXh5KhfW19bXvUvVVeUxV7EWd0yXT6n2eHofNoxBBJAzEjeODcuL7r8nSuuOJ/vPFu+jW14F7o4h/0/3KqkNp1KEVzIF5raFK1N5SNcxUnVKRa55juOhq285nJZldzycTy9CsbIbcw2YERpx4pcbjtIWktvXSpLaQUnkbwQRSzW12GJkqfEk8IpNinI5oCEJv7Hmt2saE2vcgXJq4xnc6Eq98ArffeL82+oCN7sPfMmP6iXWrNyedkaB0j/tvehUNM24hnEIzoePBoYkoUrg3rBS1wylPcbyG1n/SatG0rq0s3bDxVnQQGgSogLSpQPMElIUDci+7nqUQq4B1111uD9IOooCpYnt3AdaW1xoJLiSPYnSbbibZQSBcbrb940rzCdtoLLQQZWcgqJPBv6lS1LPdAqPdbySTzkmpKZ7qRfmsr77D6cbULUmOooCs1wQUuKbtYhRKlDcmwN76HcdDQDA9UWB0j/tvehUHsVt1DYw+Iy6/kcS0lKklt24UE6p7nUjXd3qvrLmZIUP1gD9YvVf2k9u4b+/d/o5NARb+1OHKlIkGUrMgWCeCctoHBvyXt2xVxzkJ7xvJ9kaB0j/tvehVkqJ2fxAuh26lqyuqylQSLoPc2ygAp3gHfprQFTxbbqEZ8R7h+1NIkBxZbdCUlYZCbkp0vlP1VI4xtrBfaKBKyHMlQPBP70LSr9UJUN28KBHfp91RvcyV+7/8k1YxQFTw7bqA0023xnNwaEovwTwvlAF7ZdN1Lr6osCx9cf8Abe9Cn+A4gXS+Cpagl05CoJHIIFsuUC6QQsAnXTW9Srm4/JQHw9RRRQH19gG1URMVgGXFBDTYIL7QIIQnQ8qkXsShKlIf49EATqUh9rlKCXEAnlaAJWrdv0rFokZHBo5CO4T+qn3o8FK8VR7xH8KfNW2V2Nr7sjRO+YU6aGfsbydrYfS4nj2vSqA2A2miowyIlcqKlSWUApU80CDl3EFVwaxrE4yMg5CPZGv1R8KinfFUe8R/CnzU3a600sid8Q6Kehn7GyzcThOSG3ePREhFioB9q6sufKO60AK1HTfu+SU67YfS4nj2vSrBzGR7xH8KfNTKVGRwzPIR/afqj3gqIrtaX3cuBMN8QxOmhz48lXkbVshtPESwsKlRUnjMs2LzQ0VNkKB1VuIIIPOCKd43jMN9vKJsNKgbpUXmjlNlJJtmsrkqULHTX6ax7D4iOFRdpCxmF02SMwB1FzoNK7xSAhLhGRvck6NoTYlIJFk6XBuNO9TdrrTSy9xvdaOloZ+xtMTaWE22lAmRSEJCQS+0SQkAa8rfpUJsttNFS7PKpUUBUwqTd5oZk8Wii45WouCL+A1jbcZHDuchHsbf6o989TviqPeI/hT5qmG7W/yyIiviGF00OXH2NgxvEIj7rKxNhp4NQJJfZJAC0L5IN7KOTLcKToTv3VM9dsPpcTx7XpVg3FUe8R/CnzUzw2MjtvIR7Mv9Ufs1Du1ppaWQV8QtN6GfsbJgu00UYhPUZUYJVxfKS81Y2aUDY5tbGpfE9oITrSkcchgmxSS+2LKSoKSdFcykg/RWI8VR7xH8KfNXnFUe8R/CnzVbdbxZe5G+YcGfsbbhW0EJhlDXHoiikakvsi5JJJtm0FydOaoqPtRE9VXl8bi5DEZSFcM1YqD8olIOaxIBBt4R36fbDYQwrDIRLLJJiskktoJJLSNTpqaWisMKmOtcGyUhtBSngUWSq684zZdTYtGxP/vWoN6cY3j8J9lTYmQiSUkAyGQklKgqyr5gU6agpN/96UwvaSEyy22Z0RRQhKSrh2RewAv3WlMeqFhDKcPeKWWQeRqG0A+yt+Cp2VhUdKFK4KOmwJzKaSQNN5AsSPACL0BAS9qohxKMrjcXKI0lJVw7VgVOwCATmsCQlVhz5T3qkMU2ihPNKQJsMHkqSeMNaKSpKkq0VzKSDS+CQmHo7ThZYKlISVWaSnlWGYWIuLKvoaY7Q4QyJGHgMsgGUoHtaNRxKabHTUXAP0CgF8L2igssoa49EVkSBcvsi/htm015uaoraDaiIqXh6hLikIedKiHmiEgxJCQTytBcga85FTmOQGWo7i0tRkqSklJUylYzW0GVNiq50sDTiJhkdbaVhlghQBvwaOceEUAn13wumQ/Hs+lUNhOOxm5Dy1T4hQs8kGQ0SSVKVmPLsAAoITuNkgHcKPUln1Xy8CzbiV7cGi1+HtfdvqQxOOw29HRwUYBxZSoFkEkZFFJBGiBnCRqDfMN1AQ+3+1MReHSUolxVKKLAJeaJPKG4BWtWDrvhdMh+PZ9KnfqIx8Ax4tHmqD2ewhkyMQBZZIEpIHa0aDiUI2GmguSfpNAIYZjkZEl5xU+IW1XygyGipRKs1zy7AJByJ0BtodwJl17XwrH15D3fDs+lSLEdgy3GS1FIS2haQGUhQJKwq53K/UOgFr89SC8FYse0Mbvg0eagPiuiiigNVhpPBo0PcJ5v2RS2U94/VWqYN1PsOVEZWqFEKiyhRUptJ1KEkk/TrXuA7DYa/HbcMGEVKTysrQCcw0Ngbkag6E1uFedFTQz9jQO5quusy9zKcSxN0IHc+yN/2bfO6ge9p16oOeDxbfo1fX9gsPGKNNcTjcGYjyyng05StL0VIUR3wFKH+o09m7EYaiQw3xKDldzggtDNdKbgpO4Dm1HOKpvCGtdDP2Mm6otGmsy9zNfVBzweLb9GmknEneGZHJ14T+yb94P2a2U9TfDegRPFJqH2N2Aw9zD4bjkKMta4zKlqU2klSlNIJUTzkkk0ivCFr7OXH2EN1RQuus58P1TmUHDDy1lWQXQvVWllFJtl7xzW3eGlsRcSpsWyk8jLYcoANkLC9L6rtv8ADbStCwjYjDXkrJgQbocW2ciUrHJVYXNhY2sSLaX+mmGI7BQBiMRsQ4wQtmSpSeDTZRQYuUkc5GZVv8xqXeKrXQz9grpah0dPL3M3ZxFwPrHJsG2/7Nu/dPDflud1O/VBzweLb9GtKxPYjDWnY6eJQQl1woVmaF/Y1kZSNBywgag91bnqQ7G+G9AieKTSG8YV+GfsIrqif/Zy4e5kvqg54PFt+jTGHNcWHQq1uGWNG0Ddl50pBrSthdg4DsBlbkOMtZz3UptJJs6sC5+QAU+wrYjDXFvpMKCS07kGVoDk5EKGa97m5WLiw5O7Sm8Yap6GfsFdUVGtZ3/r3MrynvH6qMh7x+qtHx7YKAiXASmHGCXHnUrAbSAoCK+sBXfAUlJ+UCnuJbEYa07HTxKCEuuFCszQv7GsjLzDlBI1B7oDnq+9P/GfsYty/wCTL3JfYT3Lg/NWPuUU1g4A8lTJXk7XbXhXFlsBbiiElSQV8IlSEG9u459KV7HOG9Bi+LTUPspsJAcYWpcOOoiTKQCUAnKiZIQlPyBKUpHgArTHQEt1Rfc5/wD0fet1JYwwtRZyJUoB0FwBQSMllA5gTyxqDbXUX5qgIOxWGuOvtmDB7UpI5KUqNlICrrFuSb3013b6Y7TbCwEOwQiJHSHJYQsBAGZHF5Ksqu+MyUm3gFAWbZiA4yhSXARqNCrPdWRIWsanKlS7kDT5Be1J7R+2MO+dK/oZ1ROO7F4cw2lYhwh2xtKs7QIyqcSlVrEWISSb7hapDsc4b0GL4tNAO8diOuLb4MKIyuBRKgEAqRZClJPdEKsb2NtaU2eiKaaKVJUgZroQpfCFKcqRYqud6gtW/wDW+iqnsnsNAc43niR1ZJbqE3QDlQnJZI7wFzpT+PsXhqpLrJgweQhtYsElRCysHMm3JtlHf3jv2oB7/wCs/wDRf/YpPFsKecU7Ztak8IlSO2hJI4FSeQb3bCXci7abidToYja/YSA22yUQ46SqXGQSlABKFyG0qSfAUkgjw0+xjYzDWEJXxGDYuNoOcJQAFrSkkaG5AN7abt9AW5kEJAUbqsLm2821NQez/s+I7/bSd2/2jB3Vx2OcN6DF8WmoSNsJAOJPtmHH4NMWOsJyCwUp6YlSgO+QhAJ/ZFAP4GHv52Flt4LFsyiWwfZF8IXsp5RU3ktv171Wxe4/JVQRsXhxkqYMGDo2HBZKSs3UpJum2gFhrc7+anq+p1htj6xi7vg00B8g0UUUB9fttrVAiBCVr0j5kpKAC2EozhecgKSU3Fuckc16f4GwpBfBQpCeFKm7luxQUoHJCCbJuFWBANiKwmFOfDaLS5wGRNgJckAckaABdgPBS3H5HTMQ8sk+nWxV2znxXzyNS73kJ0o8vU2GSf0wz8yf/qIlcSoTpU4rgnVKElpbaszBPBJLZUlJUq6UXS4cuh5Y75tikaY8p5xRlTStB4NKuNSMwQpDSykHPexVY28A7wp7x+R0zEPK5Pp0V3TXxXzyJd7SFweXqfQZOlVTAFL9Q43BZ+E4kzkyBBVm4FuwAXybX335r7qx6Ri0kONJEyfZRXf13J1sgkfr9+lmJDyEpQiVOQhICUpTKkJSlIFglIC7AAWFhRXdNde1dnzkHe0hJOj7fDw5/o27CI+SQ8EoWhpSW1JulASFWXmSLcomxRfNfW9jYWprih/SsL9xL/5h1i+IYrJS04pMyeClClD13J3hJI/X79SIiuqaQ+Zc1ToQopPG5GZDZWlCrXVflKCbgEbk6Hmq7BNTo2vnkWhvSTEqpPL1NVxaC6pUghpxZ7UWTmY3gjMG8yroToL3tfW1WQK0r584/I6ZiHlkn06bQ8WkqLoMyfyXCkeu5O7I2bd33yas7ump0qvnkVV7SGm6Ps8PU17Y9Kjg6QjNnKHQnIQlWbhHbWKiADfnJqUwmKpD9+CUhCmUZvYQkOAqJFkKvm5W/Uab+/iUZ51tIQiTNQkbkplSEgXN9AF2GpJpJ7FpIdbSJk+ygsn13J/VyW/X8Jo7umrivnkIb2kROlHx5ePM2raQ+vcN/fu/0cmucUhOqVIIacWbtFk5mL6FJUEZlXQnTUG19bVjjjzqlJUqTNKkElBMqQSklJSSklfJJSSNOYkUniWKyUMuKTMngpQoj13JOoB/bpFd01KtV88hDe0iJpJPt8PU+iwrSq9sqfWj1ioHjM22UAq9uyu5CrgnvXFqb4rss0yw46HMQUW0KXlOJTkg5QTa/CG27vGlo+wkdKeQ5PSCSuyZ80DMslalaO7ypRUTzkk89a42p7grDiXWVKbdSVx+3kpbA4bMg3UU65jZzQcnda19Ta09uw756P6aXURsvs2l4SOEkYieDlPNJ9fzRZCFAJGjutu/vpeBslHkKcC3JalR3ilGXEJq8pCBZWrvJcyrUk2tvIoCWxmGtx1fa1rRwCgnVqwdubZAs3Su1+Va27WpXDyrgW84KVZEhQJSSDYX7kkb+8aqUnZhAnsMh/EeDXHkOKHH5uqm3IaUm/C3Fg65p4fAKXVs00JQZ4ebZTRcH6RnZ7haU7uF7mx3+A96gHGxp0nb/br+61/1N1+evcIYcDkdam3gpTbgfUpDQ5d05VLy7icp7nk67t1oba3ZJqJCkOsOzm1jl3E2ZqtS0gqUOEsokc5qUxTZNpphxxL066EKUM+Izgm4BPKId0FAONuT2qP89if1TVdY3GW4tacrqkcASiyWilLtyBlzDVZHMq6dObW7ZGxEZ5tClOTlg5XE3nzFAKFlpUm7p1BsQfADTDZvZtDrLq3JGIFSZElsEz5qQENSXm0A2c5kpSL79L0BcYCyWkFQKVZRcGwINhcG3PeoaIf0tI+Zxvv59MsE2ZZfjtOl6ddaQTkxGcU35wk8LuBuKj3Nk2hiiGw7PCVxFrUeOzMxLbzQQCrhM2UB1ywvblk0BLQWHOEYcUh/PwrqXVKQyCW7OBtTmUaacFbLbnuNNLK4dD8lVVGzDXGFMlyfYNpcCvVKdc3UpJBTwmlrDW5vfmtTtexLNj27Ed3xhO/FoD4+ooooDVIfsaP8if5RThlwJNylKvArNb7JB/3rRkdRlgAAS51gLDWLuGnwFe9htjpc764v4Fb1XlKpSj+eZzLuifWtVn6Gaw5yc73aGe7HO9r2pr+8/wD61OuOJ+Ba+t78Sr6jqLRwVES511G51i6mwT8D3gK77DbHS531xfwKrDb5KXc+PzvMkd2WhvscPD+eBmkqcnhWe0M71872nazu7ZTvjifgWvre/Eq+r6isclKjLnXTe2sXS4sf7HvV32G2Olzvri/gUVvkpvsfxeIiuy0NJVh7F/t/ozLHJAVHeAbbT2teqeEv3CvfLI/2qbiJ5DTV1ltxsLV3CMpzKSpZJB5Iy3vv3bquDvUWjqSUmXOIUCCLxdQRYj2DvU5T1KUC1p+JCwyjlx9E6ckdp0Gg08FVit8puqT+eZaG7JyVG188jMgoJVuCgDz3AI8NiCPrpKBOTme7QyO2nne15DWvslaYrqOsnUzJ5J8MX8Ck2+orHTmtLnDMcx1i6mwF/Ye8BVorwlNp0fzzKQ3XPhTVV2/ORQuOJ+Ba+t78Smj85PDtdoZ7lzW72mjf95Wl9htjpc764v4FcK6iscqCjLnXTcA3i6ZrX/sfAKRW+S13Ph/fEmC7LQnVuHuf88DPn3woaNoT4U5//JRqNxn2u7+7V/Ka1bsNsdLnfXF/Arh7qLR1pKVS5xChYi8XcfkZqYrxlOFpJ/PMrBdU9RqJtdjXzuLRtDJTmaZcLXBu8JmCyoHkIKwRYi6RbUeEUpsxIzxkkKQpIulBRexQDybglRSbW5JOmm7cEOtx/wCM5/8ABA/LUdbj/wAZz/4IH5atGdIReByVNxsRWg2WmVKKeSV8oK05I1VrzVJYOtIlLS1ogthSgWykZiEFORRF1aKVe53qAG5VkIWxa2c/B4jPTwi1Oq5ME3Ws3UrWPpfvDSnPW4/8Zz/4IH5agCZ7qRfmsr77D6j0S8zjS79uL60FXAKCS2lzLyiQSntRAFjqVA7gbOV7HOF1LpxGfwiELbSrLB0S4W1KFuLWNy23zfq+E0v1uP8AxnP/AIIH5agEeqN7myP8qfvEU9xx7lMtqsW3FKC0ltS9A2pQNx3NlhO/fcVH4jsWt9pTTuIz1Nr0UMsEXsQd6Y4O8CnPW4/8Zz/4IH5agFtmHc0feSkKIRdHBqCNCApNgAdSdBpcDeDUJhEgpiq3WXiMltYKFLuhU58KHJ7nS5zHTSpXrcf+M5/8ED8tTeFsa4ykpbxGekKWtwjLBN1uLU4s6xudSlG27XSgHezKx21KT2tKyEAtlsjeDpYcm403m2pOops/7sNfMnf6iNS3W4/8Zz/4IH5amyti1l4PeqM/hUoLYVlg9wpSVFNuL23pSb2vpQDaJiKFvsuhcfh3FuNqsVEKbQ4UXSSuwFgkhNjmUoaDUi3Obj8lQfW4/wDGc/8AggflqDs2/wDGc/8AggflqA+OqK+jf/8AOOH/AA87+Nj8KvaA1WiiigCiiigCiiigCiiigCiiigCiiigCiiigCiiigCiiigCiiigCiiigCiiigCiiigCiiigCiiigCiiigCiiigCiiigC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4" name="Picture 4" descr="grid"/>
          <p:cNvPicPr>
            <a:picLocks noChangeAspect="1" noChangeArrowheads="1"/>
          </p:cNvPicPr>
          <p:nvPr/>
        </p:nvPicPr>
        <p:blipFill>
          <a:blip r:embed="rId2" cstate="print"/>
          <a:srcRect b="10811"/>
          <a:stretch>
            <a:fillRect/>
          </a:stretch>
        </p:blipFill>
        <p:spPr bwMode="auto">
          <a:xfrm>
            <a:off x="838200" y="16002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have a name starting with M.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have a name starting with N or R.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are north of Virginia.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have a direction in their name.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have a name ending in a vowel.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Fractions with a 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Write two equivalent fractions to describe the part of the states along the Atlantic Ocean that have a two-word name.</a:t>
            </a:r>
            <a:endParaRPr lang="en-US" dirty="0"/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Whole</a:t>
            </a:r>
            <a:endParaRPr lang="en-US" dirty="0"/>
          </a:p>
        </p:txBody>
      </p:sp>
      <p:pic>
        <p:nvPicPr>
          <p:cNvPr id="29698" name="Picture 2" descr="http://www.helpingwithmath.com/images/fractions/Half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2362200" cy="2369845"/>
          </a:xfrm>
          <a:prstGeom prst="rect">
            <a:avLst/>
          </a:prstGeom>
          <a:noFill/>
        </p:spPr>
      </p:pic>
      <p:pic>
        <p:nvPicPr>
          <p:cNvPr id="29700" name="Picture 4" descr="http://ed101.bu.edu/StudentDoc/current/ED101sp10/elpogson/Images/Fourth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362200" cy="2369844"/>
          </a:xfrm>
          <a:prstGeom prst="rect">
            <a:avLst/>
          </a:prstGeom>
          <a:noFill/>
        </p:spPr>
      </p:pic>
      <p:pic>
        <p:nvPicPr>
          <p:cNvPr id="1026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752600"/>
            <a:ext cx="2362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What’s the fraction we should write for each?</a:t>
            </a:r>
            <a:endParaRPr lang="en-US" sz="3000" dirty="0"/>
          </a:p>
        </p:txBody>
      </p:sp>
      <p:pic>
        <p:nvPicPr>
          <p:cNvPr id="1027" name="Picture 3" descr="C:\Documents and Settings\hoberlan\Local Settings\Temporary Internet Files\Content.IE5\2OLB1FWV\MC90043396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 fraction for the part of each flag that is red.</a:t>
            </a:r>
            <a:endParaRPr lang="en-US" dirty="0"/>
          </a:p>
        </p:txBody>
      </p:sp>
      <p:pic>
        <p:nvPicPr>
          <p:cNvPr id="2048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7432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Italy</a:t>
            </a:r>
            <a:endParaRPr lang="en-US" sz="3000" dirty="0"/>
          </a:p>
        </p:txBody>
      </p:sp>
      <p:pic>
        <p:nvPicPr>
          <p:cNvPr id="20484" name="Picture 4" descr="http://www.olstars.com/images/flags/Big/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76400"/>
            <a:ext cx="2705235" cy="1805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Indonesia</a:t>
            </a:r>
            <a:endParaRPr lang="en-US" sz="3000" dirty="0"/>
          </a:p>
        </p:txBody>
      </p:sp>
      <p:pic>
        <p:nvPicPr>
          <p:cNvPr id="20486" name="Picture 6" descr="http://www.worldatlas.com/webimage/flags/countrys/zzzflags/tw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743200" cy="1832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Taiwan</a:t>
            </a:r>
            <a:endParaRPr lang="en-US" sz="3000" dirty="0"/>
          </a:p>
        </p:txBody>
      </p:sp>
      <p:pic>
        <p:nvPicPr>
          <p:cNvPr id="20488" name="Picture 8" descr="http://www.worldatlas.com/webimage/flags/countrys/zzzflags/atlar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4419600"/>
            <a:ext cx="2666998" cy="17799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Austria</a:t>
            </a:r>
            <a:endParaRPr lang="en-US" sz="3000" dirty="0"/>
          </a:p>
        </p:txBody>
      </p:sp>
      <p:pic>
        <p:nvPicPr>
          <p:cNvPr id="20491" name="Picture 11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495800"/>
            <a:ext cx="2819400" cy="16958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576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Germany</a:t>
            </a:r>
            <a:endParaRPr lang="en-US" sz="3000" dirty="0"/>
          </a:p>
        </p:txBody>
      </p:sp>
      <p:pic>
        <p:nvPicPr>
          <p:cNvPr id="20493" name="Picture 13" descr="http://www.spain-flag.eu/photos/spain-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419600"/>
            <a:ext cx="2819400" cy="18490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Spain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model to show each fraction: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u="sng" dirty="0" smtClean="0"/>
              <a:t> 3 </a:t>
            </a:r>
            <a:r>
              <a:rPr lang="en-US" sz="4000" dirty="0" smtClean="0"/>
              <a:t>			 </a:t>
            </a:r>
            <a:r>
              <a:rPr lang="en-US" sz="4000" u="sng" dirty="0" smtClean="0"/>
              <a:t> 4 </a:t>
            </a:r>
            <a:r>
              <a:rPr lang="en-US" sz="4000" dirty="0" smtClean="0"/>
              <a:t>			</a:t>
            </a:r>
            <a:r>
              <a:rPr lang="en-US" sz="4000" u="sng" dirty="0" smtClean="0"/>
              <a:t> 1    </a:t>
            </a:r>
          </a:p>
          <a:p>
            <a:pPr>
              <a:buNone/>
            </a:pPr>
            <a:r>
              <a:rPr lang="en-US" sz="4000" dirty="0" smtClean="0"/>
              <a:t>10			  8			 6		</a:t>
            </a:r>
            <a:endParaRPr lang="en-US" sz="4000" dirty="0"/>
          </a:p>
        </p:txBody>
      </p:sp>
      <p:pic>
        <p:nvPicPr>
          <p:cNvPr id="21506" name="Picture 2" descr="C:\Documents and Settings\hoberlan\Local Settings\Temporary Internet Files\Content.IE5\GWL0QBGF\MC9002328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03825"/>
            <a:ext cx="3680561" cy="2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1723</TotalTime>
  <Words>1783</Words>
  <Application>Microsoft Office PowerPoint</Application>
  <PresentationFormat>On-screen Show (4:3)</PresentationFormat>
  <Paragraphs>373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Fractions Unit</vt:lpstr>
      <vt:lpstr>Numerator = # on top</vt:lpstr>
      <vt:lpstr>Parts of a Whole</vt:lpstr>
      <vt:lpstr>1 WHOLE  fraction</vt:lpstr>
      <vt:lpstr>Parts of a Whole</vt:lpstr>
      <vt:lpstr>PowerPoint Presentation</vt:lpstr>
      <vt:lpstr>Parts of a Whole</vt:lpstr>
      <vt:lpstr>Write a fraction for the part of each flag that is red.</vt:lpstr>
      <vt:lpstr>Draw a model to show each fraction:</vt:lpstr>
      <vt:lpstr>Parts of a Set</vt:lpstr>
      <vt:lpstr>What fraction of each set is blue?</vt:lpstr>
      <vt:lpstr>If 1/3 of a set is apples, what part is NOT apples?</vt:lpstr>
      <vt:lpstr>Draw a model of a set to show each fraction.</vt:lpstr>
      <vt:lpstr>Fractions on a Number Line</vt:lpstr>
      <vt:lpstr>Fractions on a number line (continued)</vt:lpstr>
      <vt:lpstr>PowerPoint Presentation</vt:lpstr>
      <vt:lpstr>Fractions on Unlabeled Number Lines</vt:lpstr>
      <vt:lpstr>Fractions on Unlabeled Number Lines</vt:lpstr>
      <vt:lpstr>Write the missing fractions:</vt:lpstr>
      <vt:lpstr>Draw your own number line and label the spaces.</vt:lpstr>
      <vt:lpstr>Proper Fraction</vt:lpstr>
      <vt:lpstr>Math Riddle! (from Rishubh)</vt:lpstr>
      <vt:lpstr>Improper Fraction</vt:lpstr>
      <vt:lpstr>Whole Number</vt:lpstr>
      <vt:lpstr>Mixed Number</vt:lpstr>
      <vt:lpstr>Mixed Number Models</vt:lpstr>
      <vt:lpstr>Complete These Statements:</vt:lpstr>
      <vt:lpstr>Fractions as Division Statements</vt:lpstr>
      <vt:lpstr>Fractions and Division are Related!</vt:lpstr>
      <vt:lpstr>Improper Fractions: YOU CAN DIVIDE!</vt:lpstr>
      <vt:lpstr>Proper Fractions: You CANNOT get a whole number or mixed number.</vt:lpstr>
      <vt:lpstr>Change each of the fractions into division statements.</vt:lpstr>
      <vt:lpstr>Write each division statement as a fraction:</vt:lpstr>
      <vt:lpstr>Measuring to the nearest fraction of an inch.</vt:lpstr>
      <vt:lpstr>The tick marks represent fractions!</vt:lpstr>
      <vt:lpstr>“Benchmark” Fractions You Have to MEMORIZE!</vt:lpstr>
      <vt:lpstr>Fractions of an Inch Song</vt:lpstr>
      <vt:lpstr>Fractions of an Inch Song Verse 2</vt:lpstr>
      <vt:lpstr>Fractions of an Inch Song Verse 3</vt:lpstr>
      <vt:lpstr>A Poem to Help Us Memorize</vt:lpstr>
      <vt:lpstr>Finding Fractions of An Inch Worksheet</vt:lpstr>
      <vt:lpstr>What if the marks are NOT labeled?</vt:lpstr>
      <vt:lpstr>Let’s practice!</vt:lpstr>
      <vt:lpstr>Let’s keep practicing!</vt:lpstr>
      <vt:lpstr>And some more!</vt:lpstr>
      <vt:lpstr>Estimating Fractional Parts</vt:lpstr>
      <vt:lpstr>“About” how much is shaded?</vt:lpstr>
      <vt:lpstr>“About” where is each point?</vt:lpstr>
      <vt:lpstr>1 Whole in fraction form</vt:lpstr>
      <vt:lpstr>Multiply a fraction by 1 = _______</vt:lpstr>
      <vt:lpstr>Equivalent Fractions</vt:lpstr>
      <vt:lpstr>Fraction Bar Exploration!</vt:lpstr>
      <vt:lpstr>How can you find equivalent fractions without fraction bars?</vt:lpstr>
      <vt:lpstr>What kind of fraction can represent 1?</vt:lpstr>
      <vt:lpstr>Multiply to get a more “complicated” fraction!</vt:lpstr>
      <vt:lpstr>Divide to get a more “simple” fraction!</vt:lpstr>
      <vt:lpstr>Find an equivalent fraction for 2/5!</vt:lpstr>
      <vt:lpstr>Find an equivalent fraction for 4/6!</vt:lpstr>
      <vt:lpstr>Take a Quick Break!</vt:lpstr>
      <vt:lpstr>Let’s do one with a friend!</vt:lpstr>
      <vt:lpstr>Look at how ½ has MANY Equivalents!</vt:lpstr>
      <vt:lpstr>Equivalent Fractions with a map!</vt:lpstr>
      <vt:lpstr>Equivalent Fractions with a map!</vt:lpstr>
      <vt:lpstr>Equivalent Fractions with a map!</vt:lpstr>
      <vt:lpstr>Equivalent Fractions with a map!</vt:lpstr>
      <vt:lpstr>Equivalent Fractions with a map!</vt:lpstr>
      <vt:lpstr>Equivalent Fractions with a map!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Unit</dc:title>
  <dc:creator>LCPS</dc:creator>
  <cp:lastModifiedBy>LCPS</cp:lastModifiedBy>
  <cp:revision>84</cp:revision>
  <dcterms:created xsi:type="dcterms:W3CDTF">2012-02-28T15:28:59Z</dcterms:created>
  <dcterms:modified xsi:type="dcterms:W3CDTF">2014-02-10T18:00:26Z</dcterms:modified>
</cp:coreProperties>
</file>